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 id="2147483706" r:id="rId2"/>
    <p:sldMasterId id="2147483712" r:id="rId3"/>
    <p:sldMasterId id="2147483724" r:id="rId4"/>
  </p:sldMasterIdLst>
  <p:notesMasterIdLst>
    <p:notesMasterId r:id="rId24"/>
  </p:notesMasterIdLst>
  <p:handoutMasterIdLst>
    <p:handoutMasterId r:id="rId25"/>
  </p:handoutMasterIdLst>
  <p:sldIdLst>
    <p:sldId id="446" r:id="rId5"/>
    <p:sldId id="447" r:id="rId6"/>
    <p:sldId id="449" r:id="rId7"/>
    <p:sldId id="453" r:id="rId8"/>
    <p:sldId id="454" r:id="rId9"/>
    <p:sldId id="455" r:id="rId10"/>
    <p:sldId id="456" r:id="rId11"/>
    <p:sldId id="457" r:id="rId12"/>
    <p:sldId id="458" r:id="rId13"/>
    <p:sldId id="459" r:id="rId14"/>
    <p:sldId id="460" r:id="rId15"/>
    <p:sldId id="461" r:id="rId16"/>
    <p:sldId id="462" r:id="rId17"/>
    <p:sldId id="463" r:id="rId18"/>
    <p:sldId id="427" r:id="rId19"/>
    <p:sldId id="464" r:id="rId20"/>
    <p:sldId id="465" r:id="rId21"/>
    <p:sldId id="468" r:id="rId22"/>
    <p:sldId id="46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288" userDrawn="1">
          <p15:clr>
            <a:srgbClr val="F26B43"/>
          </p15:clr>
        </p15:guide>
        <p15:guide id="3" orient="horz" pos="4056" userDrawn="1">
          <p15:clr>
            <a:srgbClr val="F26B43"/>
          </p15:clr>
        </p15:guide>
        <p15:guide id="4" orient="horz" pos="1488" userDrawn="1">
          <p15:clr>
            <a:srgbClr val="A4A3A4"/>
          </p15:clr>
        </p15:guide>
        <p15:guide id="5" pos="3816" userDrawn="1">
          <p15:clr>
            <a:srgbClr val="A4A3A4"/>
          </p15:clr>
        </p15:guide>
        <p15:guide id="6" pos="7416" userDrawn="1">
          <p15:clr>
            <a:srgbClr val="F26B43"/>
          </p15:clr>
        </p15:guide>
        <p15:guide id="7" orient="horz" pos="312" userDrawn="1">
          <p15:clr>
            <a:srgbClr val="F26B43"/>
          </p15:clr>
        </p15:guide>
        <p15:guide id="8" orient="horz" pos="2160" userDrawn="1">
          <p15:clr>
            <a:srgbClr val="A4A3A4"/>
          </p15:clr>
        </p15:guide>
        <p15:guide id="9" orient="horz" pos="2304"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BBBBB"/>
    <a:srgbClr val="8C5896"/>
    <a:srgbClr val="7C6560"/>
    <a:srgbClr val="29282D"/>
    <a:srgbClr val="E288B6"/>
    <a:srgbClr val="D75078"/>
    <a:srgbClr val="B38F6A"/>
    <a:srgbClr val="6667AB"/>
    <a:srgbClr val="B9B9B9"/>
    <a:srgbClr val="85A0A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guide orient="horz" pos="3672"/>
        <p:guide pos="288"/>
        <p:guide orient="horz" pos="4056"/>
        <p:guide orient="horz" pos="1488"/>
        <p:guide pos="3816"/>
        <p:guide pos="7416"/>
        <p:guide orient="horz" pos="312"/>
        <p:guide orient="horz" pos="2160"/>
        <p:guide orient="horz" pos="2304"/>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2640" y="-6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8/10/relationships/authors" Target="authors.xml"/></Relationships>
</file>

<file path=ppt/diagrams/_rels/data1.xml.rels><?xml version="1.0" encoding="UTF-8" standalone="yes"?>
<Relationships xmlns="http://schemas.openxmlformats.org/package/2006/relationships"><Relationship Id="rId1" Type="http://schemas.openxmlformats.org/officeDocument/2006/relationships/image" Target="../media/image12.jpg"/></Relationships>
</file>

<file path=ppt/diagrams/_rels/data2.xml.rels><?xml version="1.0" encoding="UTF-8" standalone="yes"?>
<Relationships xmlns="http://schemas.openxmlformats.org/package/2006/relationships"><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2.jpg"/></Relationships>
</file>

<file path=ppt/diagrams/_rels/drawing2.xml.rels><?xml version="1.0" encoding="UTF-8" standalone="yes"?>
<Relationships xmlns="http://schemas.openxmlformats.org/package/2006/relationships"><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A8A0F3-36F9-4BBC-BB37-300BF8E0FEFD}" type="doc">
      <dgm:prSet loTypeId="urn:microsoft.com/office/officeart/2008/layout/AccentedPicture" loCatId="picture" qsTypeId="urn:microsoft.com/office/officeart/2005/8/quickstyle/simple1" qsCatId="simple" csTypeId="urn:microsoft.com/office/officeart/2005/8/colors/accent1_2" csCatId="accent1" phldr="1"/>
      <dgm:spPr/>
    </dgm:pt>
    <dgm:pt modelId="{BE09DAC4-0874-44DF-8BB2-7E0977468482}">
      <dgm:prSet phldrT="[Text]" phldr="1"/>
      <dgm:spPr/>
      <dgm:t>
        <a:bodyPr/>
        <a:lstStyle/>
        <a:p>
          <a:endParaRPr lang="en-US"/>
        </a:p>
      </dgm:t>
    </dgm:pt>
    <dgm:pt modelId="{86A41120-7B70-4C82-BAB0-1C4C11BAF20D}" type="parTrans" cxnId="{F2F1C17B-343E-49BE-A0C5-3C3F5A7C10D0}">
      <dgm:prSet/>
      <dgm:spPr/>
      <dgm:t>
        <a:bodyPr/>
        <a:lstStyle/>
        <a:p>
          <a:endParaRPr lang="en-US"/>
        </a:p>
      </dgm:t>
    </dgm:pt>
    <dgm:pt modelId="{E377B66B-9059-4BCB-BCEF-B5E652586011}" type="sibTrans" cxnId="{F2F1C17B-343E-49BE-A0C5-3C3F5A7C10D0}">
      <dgm:prSet/>
      <dgm:spPr>
        <a:blipFill>
          <a:blip xmlns:r="http://schemas.openxmlformats.org/officeDocument/2006/relationships" r:embed="rId1"/>
          <a:srcRect/>
          <a:stretch>
            <a:fillRect l="-14000" r="-14000"/>
          </a:stretch>
        </a:blipFill>
        <a:effectLst>
          <a:outerShdw blurRad="63500" sx="102000" sy="102000" algn="ctr" rotWithShape="0">
            <a:prstClr val="black">
              <a:alpha val="40000"/>
            </a:prstClr>
          </a:outerShdw>
        </a:effectLst>
      </dgm:spPr>
      <dgm:t>
        <a:bodyPr/>
        <a:lstStyle/>
        <a:p>
          <a:endParaRPr lang="en-US"/>
        </a:p>
      </dgm:t>
      <dgm:extLst>
        <a:ext uri="{E40237B7-FDA0-4F09-8148-C483321AD2D9}">
          <dgm14:cNvPr xmlns:dgm14="http://schemas.microsoft.com/office/drawing/2010/diagram" id="0" name="" descr="Graphical user interface, application&#10;&#10;Description automatically generated">
            <a:extLst>
              <a:ext uri="{FF2B5EF4-FFF2-40B4-BE49-F238E27FC236}">
                <a16:creationId xmlns:a16="http://schemas.microsoft.com/office/drawing/2014/main" id="{08B438BD-7C4B-4087-8CCC-573526EAC1E6}"/>
              </a:ext>
            </a:extLst>
          </dgm14:cNvPr>
        </a:ext>
      </dgm:extLst>
    </dgm:pt>
    <dgm:pt modelId="{A09AE895-E81B-4D48-901D-BFA54C35043A}" type="pres">
      <dgm:prSet presAssocID="{14A8A0F3-36F9-4BBC-BB37-300BF8E0FEFD}" presName="Name0" presStyleCnt="0">
        <dgm:presLayoutVars>
          <dgm:dir/>
        </dgm:presLayoutVars>
      </dgm:prSet>
      <dgm:spPr/>
    </dgm:pt>
    <dgm:pt modelId="{DF3E261B-16C0-4299-879C-7A6FAE179DB1}" type="pres">
      <dgm:prSet presAssocID="{E377B66B-9059-4BCB-BCEF-B5E652586011}" presName="picture_1" presStyleLbl="bgImgPlace1" presStyleIdx="0" presStyleCnt="1" custScaleX="121445"/>
      <dgm:spPr/>
    </dgm:pt>
    <dgm:pt modelId="{CF94AE40-EC1E-4EC2-B95C-595A757B15C4}" type="pres">
      <dgm:prSet presAssocID="{BE09DAC4-0874-44DF-8BB2-7E0977468482}" presName="text_1" presStyleLbl="node1" presStyleIdx="0" presStyleCnt="0">
        <dgm:presLayoutVars>
          <dgm:bulletEnabled val="1"/>
        </dgm:presLayoutVars>
      </dgm:prSet>
      <dgm:spPr/>
    </dgm:pt>
    <dgm:pt modelId="{36AC29F9-3AB7-4AF9-80EA-84A0BA6AE396}" type="pres">
      <dgm:prSet presAssocID="{14A8A0F3-36F9-4BBC-BB37-300BF8E0FEFD}" presName="maxNode" presStyleCnt="0"/>
      <dgm:spPr/>
    </dgm:pt>
    <dgm:pt modelId="{89E9F6B7-AF40-4CA2-98B3-955ED1AFC792}" type="pres">
      <dgm:prSet presAssocID="{14A8A0F3-36F9-4BBC-BB37-300BF8E0FEFD}" presName="Name33" presStyleCnt="0"/>
      <dgm:spPr/>
    </dgm:pt>
  </dgm:ptLst>
  <dgm:cxnLst>
    <dgm:cxn modelId="{29B39A14-4BAB-4F40-8D79-36F05394EBF3}" type="presOf" srcId="{14A8A0F3-36F9-4BBC-BB37-300BF8E0FEFD}" destId="{A09AE895-E81B-4D48-901D-BFA54C35043A}" srcOrd="0" destOrd="0" presId="urn:microsoft.com/office/officeart/2008/layout/AccentedPicture"/>
    <dgm:cxn modelId="{F2F1C17B-343E-49BE-A0C5-3C3F5A7C10D0}" srcId="{14A8A0F3-36F9-4BBC-BB37-300BF8E0FEFD}" destId="{BE09DAC4-0874-44DF-8BB2-7E0977468482}" srcOrd="0" destOrd="0" parTransId="{86A41120-7B70-4C82-BAB0-1C4C11BAF20D}" sibTransId="{E377B66B-9059-4BCB-BCEF-B5E652586011}"/>
    <dgm:cxn modelId="{2B56F17D-641E-43AB-81D3-AD0B047E1BB2}" type="presOf" srcId="{BE09DAC4-0874-44DF-8BB2-7E0977468482}" destId="{CF94AE40-EC1E-4EC2-B95C-595A757B15C4}" srcOrd="0" destOrd="0" presId="urn:microsoft.com/office/officeart/2008/layout/AccentedPicture"/>
    <dgm:cxn modelId="{AD20DCA3-B9A2-49D1-9D9D-EFCF464D3CDA}" type="presOf" srcId="{E377B66B-9059-4BCB-BCEF-B5E652586011}" destId="{DF3E261B-16C0-4299-879C-7A6FAE179DB1}" srcOrd="0" destOrd="0" presId="urn:microsoft.com/office/officeart/2008/layout/AccentedPicture"/>
    <dgm:cxn modelId="{0872CFD7-2415-423E-9C54-4C300510E417}" type="presParOf" srcId="{A09AE895-E81B-4D48-901D-BFA54C35043A}" destId="{DF3E261B-16C0-4299-879C-7A6FAE179DB1}" srcOrd="0" destOrd="0" presId="urn:microsoft.com/office/officeart/2008/layout/AccentedPicture"/>
    <dgm:cxn modelId="{E7597F22-F136-4631-BCB7-21A9186248F2}" type="presParOf" srcId="{A09AE895-E81B-4D48-901D-BFA54C35043A}" destId="{CF94AE40-EC1E-4EC2-B95C-595A757B15C4}" srcOrd="1" destOrd="0" presId="urn:microsoft.com/office/officeart/2008/layout/AccentedPicture"/>
    <dgm:cxn modelId="{7A29B298-9232-41A7-9E47-498781B968D3}" type="presParOf" srcId="{A09AE895-E81B-4D48-901D-BFA54C35043A}" destId="{36AC29F9-3AB7-4AF9-80EA-84A0BA6AE396}" srcOrd="2" destOrd="0" presId="urn:microsoft.com/office/officeart/2008/layout/AccentedPicture"/>
    <dgm:cxn modelId="{EB027477-6C52-40FF-B096-ECEF4DA5DBF6}" type="presParOf" srcId="{36AC29F9-3AB7-4AF9-80EA-84A0BA6AE396}" destId="{89E9F6B7-AF40-4CA2-98B3-955ED1AFC792}" srcOrd="0" destOrd="0" presId="urn:microsoft.com/office/officeart/2008/layout/AccentedPicture"/>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F3D14F-E245-404E-938D-2FF440801995}" type="doc">
      <dgm:prSet loTypeId="urn:microsoft.com/office/officeart/2008/layout/CircularPictureCallout" loCatId="picture" qsTypeId="urn:microsoft.com/office/officeart/2005/8/quickstyle/simple1" qsCatId="simple" csTypeId="urn:microsoft.com/office/officeart/2005/8/colors/accent1_2" csCatId="accent1" phldr="1"/>
      <dgm:spPr/>
    </dgm:pt>
    <dgm:pt modelId="{676ACE2D-D0DB-49B2-8B22-A04ACCD64A17}">
      <dgm:prSet phldrT="[Text]"/>
      <dgm:spPr/>
      <dgm:t>
        <a:bodyPr/>
        <a:lstStyle/>
        <a:p>
          <a:r>
            <a:rPr lang="en-US" dirty="0">
              <a:solidFill>
                <a:schemeClr val="accent5">
                  <a:lumMod val="50000"/>
                </a:schemeClr>
              </a:solidFill>
            </a:rPr>
            <a:t>Packages</a:t>
          </a:r>
        </a:p>
      </dgm:t>
    </dgm:pt>
    <dgm:pt modelId="{D4A3F0F1-137B-4768-A5A5-BF2DC0CEE22D}" type="parTrans" cxnId="{37D1F919-6472-42BE-BE21-26D42F97A3DB}">
      <dgm:prSet/>
      <dgm:spPr/>
      <dgm:t>
        <a:bodyPr/>
        <a:lstStyle/>
        <a:p>
          <a:endParaRPr lang="en-US"/>
        </a:p>
      </dgm:t>
    </dgm:pt>
    <dgm:pt modelId="{AAEF9E15-4326-4DA6-81E0-BBFA2F46809D}" type="sibTrans" cxnId="{37D1F919-6472-42BE-BE21-26D42F97A3DB}">
      <dgm:prSet/>
      <dgm:spPr>
        <a:blipFill>
          <a:blip xmlns:r="http://schemas.openxmlformats.org/officeDocument/2006/relationships" r:embed="rId1"/>
          <a:srcRect/>
          <a:stretch>
            <a:fillRect l="-16000" r="-16000"/>
          </a:stretch>
        </a:blipFill>
      </dgm:spPr>
      <dgm:t>
        <a:bodyPr/>
        <a:lstStyle/>
        <a:p>
          <a:endParaRPr lang="en-US"/>
        </a:p>
      </dgm:t>
      <dgm:extLst>
        <a:ext uri="{E40237B7-FDA0-4F09-8148-C483321AD2D9}">
          <dgm14:cNvPr xmlns:dgm14="http://schemas.microsoft.com/office/drawing/2010/diagram" id="0" name="" descr="Diagram&#10;&#10;Description automatically generated">
            <a:extLst>
              <a:ext uri="{FF2B5EF4-FFF2-40B4-BE49-F238E27FC236}">
                <a16:creationId xmlns:a16="http://schemas.microsoft.com/office/drawing/2014/main" id="{E242662C-3838-4C6A-AEEB-C4ADC18BF7EA}"/>
              </a:ext>
            </a:extLst>
          </dgm14:cNvPr>
        </a:ext>
      </dgm:extLst>
    </dgm:pt>
    <dgm:pt modelId="{B5A98F85-E054-42BD-AD22-AE62914EDDAA}" type="pres">
      <dgm:prSet presAssocID="{5AF3D14F-E245-404E-938D-2FF440801995}" presName="Name0" presStyleCnt="0">
        <dgm:presLayoutVars>
          <dgm:chMax val="7"/>
          <dgm:chPref val="7"/>
          <dgm:dir/>
        </dgm:presLayoutVars>
      </dgm:prSet>
      <dgm:spPr/>
    </dgm:pt>
    <dgm:pt modelId="{54F537DD-CCDE-473A-B9AB-7F2FAC9CEED7}" type="pres">
      <dgm:prSet presAssocID="{5AF3D14F-E245-404E-938D-2FF440801995}" presName="Name1" presStyleCnt="0"/>
      <dgm:spPr/>
    </dgm:pt>
    <dgm:pt modelId="{AFCAEB1B-E0A9-47B1-AD14-AFB5027C401B}" type="pres">
      <dgm:prSet presAssocID="{AAEF9E15-4326-4DA6-81E0-BBFA2F46809D}" presName="picture_1" presStyleCnt="0"/>
      <dgm:spPr/>
    </dgm:pt>
    <dgm:pt modelId="{EB8A2E4A-1835-46DC-8319-CD092CD6B8A9}" type="pres">
      <dgm:prSet presAssocID="{AAEF9E15-4326-4DA6-81E0-BBFA2F46809D}" presName="pictureRepeatNode" presStyleLbl="alignImgPlace1" presStyleIdx="0" presStyleCnt="1" custScaleX="129318" custScaleY="125359" custLinFactNeighborX="-1284" custLinFactNeighborY="-8345"/>
      <dgm:spPr/>
    </dgm:pt>
    <dgm:pt modelId="{EC455374-E404-4340-B78D-5AC4ABB853B2}" type="pres">
      <dgm:prSet presAssocID="{676ACE2D-D0DB-49B2-8B22-A04ACCD64A17}" presName="text_1" presStyleLbl="node1" presStyleIdx="0" presStyleCnt="0" custLinFactY="45913" custLinFactNeighborX="-2267" custLinFactNeighborY="100000">
        <dgm:presLayoutVars>
          <dgm:bulletEnabled val="1"/>
        </dgm:presLayoutVars>
      </dgm:prSet>
      <dgm:spPr/>
    </dgm:pt>
  </dgm:ptLst>
  <dgm:cxnLst>
    <dgm:cxn modelId="{37D1F919-6472-42BE-BE21-26D42F97A3DB}" srcId="{5AF3D14F-E245-404E-938D-2FF440801995}" destId="{676ACE2D-D0DB-49B2-8B22-A04ACCD64A17}" srcOrd="0" destOrd="0" parTransId="{D4A3F0F1-137B-4768-A5A5-BF2DC0CEE22D}" sibTransId="{AAEF9E15-4326-4DA6-81E0-BBFA2F46809D}"/>
    <dgm:cxn modelId="{D9E0997B-2EF2-45BA-9788-3FFCE36FBD5C}" type="presOf" srcId="{5AF3D14F-E245-404E-938D-2FF440801995}" destId="{B5A98F85-E054-42BD-AD22-AE62914EDDAA}" srcOrd="0" destOrd="0" presId="urn:microsoft.com/office/officeart/2008/layout/CircularPictureCallout"/>
    <dgm:cxn modelId="{E87A1D8C-C998-4C34-ACCD-A77DC316C813}" type="presOf" srcId="{AAEF9E15-4326-4DA6-81E0-BBFA2F46809D}" destId="{EB8A2E4A-1835-46DC-8319-CD092CD6B8A9}" srcOrd="0" destOrd="0" presId="urn:microsoft.com/office/officeart/2008/layout/CircularPictureCallout"/>
    <dgm:cxn modelId="{4BB5A1FB-1DBF-4B0A-9992-EA326A19CF99}" type="presOf" srcId="{676ACE2D-D0DB-49B2-8B22-A04ACCD64A17}" destId="{EC455374-E404-4340-B78D-5AC4ABB853B2}" srcOrd="0" destOrd="0" presId="urn:microsoft.com/office/officeart/2008/layout/CircularPictureCallout"/>
    <dgm:cxn modelId="{A09E79B3-9EE6-4E44-8498-4020BEE27F34}" type="presParOf" srcId="{B5A98F85-E054-42BD-AD22-AE62914EDDAA}" destId="{54F537DD-CCDE-473A-B9AB-7F2FAC9CEED7}" srcOrd="0" destOrd="0" presId="urn:microsoft.com/office/officeart/2008/layout/CircularPictureCallout"/>
    <dgm:cxn modelId="{BDA2E671-A35E-4749-A0CB-6A2C05D57A49}" type="presParOf" srcId="{54F537DD-CCDE-473A-B9AB-7F2FAC9CEED7}" destId="{AFCAEB1B-E0A9-47B1-AD14-AFB5027C401B}" srcOrd="0" destOrd="0" presId="urn:microsoft.com/office/officeart/2008/layout/CircularPictureCallout"/>
    <dgm:cxn modelId="{C7B57EBE-8413-4A8E-A783-94E3096387F7}" type="presParOf" srcId="{AFCAEB1B-E0A9-47B1-AD14-AFB5027C401B}" destId="{EB8A2E4A-1835-46DC-8319-CD092CD6B8A9}" srcOrd="0" destOrd="0" presId="urn:microsoft.com/office/officeart/2008/layout/CircularPictureCallout"/>
    <dgm:cxn modelId="{AD7EF847-4CA9-4A86-BDDE-81807ABEEFCC}" type="presParOf" srcId="{54F537DD-CCDE-473A-B9AB-7F2FAC9CEED7}" destId="{EC455374-E404-4340-B78D-5AC4ABB853B2}" srcOrd="1" destOrd="0" presId="urn:microsoft.com/office/officeart/2008/layout/CircularPictureCallou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E261B-16C0-4299-879C-7A6FAE179DB1}">
      <dsp:nvSpPr>
        <dsp:cNvPr id="0" name=""/>
        <dsp:cNvSpPr/>
      </dsp:nvSpPr>
      <dsp:spPr>
        <a:xfrm>
          <a:off x="194975" y="0"/>
          <a:ext cx="3826521" cy="4018912"/>
        </a:xfrm>
        <a:prstGeom prst="roundRect">
          <a:avLst/>
        </a:prstGeom>
        <a:blipFill>
          <a:blip xmlns:r="http://schemas.openxmlformats.org/officeDocument/2006/relationships" r:embed="rId1"/>
          <a:srcRect/>
          <a:stretch>
            <a:fillRect l="-14000" r="-14000"/>
          </a:stretch>
        </a:blipFill>
        <a:ln w="12700" cap="flat" cmpd="sng" algn="ctr">
          <a:solidFill>
            <a:schemeClr val="lt1">
              <a:hueOff val="0"/>
              <a:satOff val="0"/>
              <a:lumOff val="0"/>
              <a:alphaOff val="0"/>
            </a:schemeClr>
          </a:solidFill>
          <a:prstDash val="solid"/>
          <a:miter lim="800000"/>
        </a:ln>
        <a:effectLst>
          <a:outerShdw blurRad="63500" sx="102000" sy="102000" algn="ctr" rotWithShape="0">
            <a:prstClr val="black">
              <a:alpha val="40000"/>
            </a:prstClr>
          </a:outerShdw>
        </a:effectLst>
      </dsp:spPr>
      <dsp:style>
        <a:lnRef idx="2">
          <a:scrgbClr r="0" g="0" b="0"/>
        </a:lnRef>
        <a:fillRef idx="1">
          <a:scrgbClr r="0" g="0" b="0"/>
        </a:fillRef>
        <a:effectRef idx="0">
          <a:scrgbClr r="0" g="0" b="0"/>
        </a:effectRef>
        <a:fontRef idx="minor"/>
      </dsp:style>
    </dsp:sp>
    <dsp:sp modelId="{CF94AE40-EC1E-4EC2-B95C-595A757B15C4}">
      <dsp:nvSpPr>
        <dsp:cNvPr id="0" name=""/>
        <dsp:cNvSpPr/>
      </dsp:nvSpPr>
      <dsp:spPr>
        <a:xfrm>
          <a:off x="658855" y="1607564"/>
          <a:ext cx="2426136" cy="2411347"/>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endParaRPr lang="en-US" sz="6500" kern="1200"/>
        </a:p>
      </dsp:txBody>
      <dsp:txXfrm>
        <a:off x="658855" y="1607564"/>
        <a:ext cx="2426136" cy="24113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8A2E4A-1835-46DC-8319-CD092CD6B8A9}">
      <dsp:nvSpPr>
        <dsp:cNvPr id="0" name=""/>
        <dsp:cNvSpPr/>
      </dsp:nvSpPr>
      <dsp:spPr>
        <a:xfrm>
          <a:off x="990716" y="128405"/>
          <a:ext cx="3761854" cy="3646687"/>
        </a:xfrm>
        <a:prstGeom prst="ellipse">
          <a:avLst/>
        </a:prstGeom>
        <a:blipFill>
          <a:blip xmlns:r="http://schemas.openxmlformats.org/officeDocument/2006/relationships" r:embed="rId1"/>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455374-E404-4340-B78D-5AC4ABB853B2}">
      <dsp:nvSpPr>
        <dsp:cNvPr id="0" name=""/>
        <dsp:cNvSpPr/>
      </dsp:nvSpPr>
      <dsp:spPr>
        <a:xfrm>
          <a:off x="1935910" y="3429041"/>
          <a:ext cx="1861756" cy="95996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marL="0" lvl="0" indent="0" algn="ctr" defTabSz="1600200">
            <a:lnSpc>
              <a:spcPct val="90000"/>
            </a:lnSpc>
            <a:spcBef>
              <a:spcPct val="0"/>
            </a:spcBef>
            <a:spcAft>
              <a:spcPct val="35000"/>
            </a:spcAft>
            <a:buNone/>
          </a:pPr>
          <a:r>
            <a:rPr lang="en-US" sz="3600" kern="1200" dirty="0">
              <a:solidFill>
                <a:schemeClr val="accent5">
                  <a:lumMod val="50000"/>
                </a:schemeClr>
              </a:solidFill>
            </a:rPr>
            <a:t>Packages</a:t>
          </a:r>
        </a:p>
      </dsp:txBody>
      <dsp:txXfrm>
        <a:off x="1935910" y="3429041"/>
        <a:ext cx="1861756" cy="959968"/>
      </dsp:txXfrm>
    </dsp:sp>
  </dsp:spTree>
</dsp:drawing>
</file>

<file path=ppt/diagrams/layout1.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B3440B4-626E-4F3C-BAEA-93BE989AF4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53A5570-8E4E-4AA9-B246-5A27A383B9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4A69E4-EFBB-4687-8058-A94EE1B5781B}" type="datetimeFigureOut">
              <a:rPr lang="en-US" smtClean="0"/>
              <a:t>5/23/2022</a:t>
            </a:fld>
            <a:endParaRPr lang="en-US" dirty="0"/>
          </a:p>
        </p:txBody>
      </p:sp>
      <p:sp>
        <p:nvSpPr>
          <p:cNvPr id="4" name="Footer Placeholder 3">
            <a:extLst>
              <a:ext uri="{FF2B5EF4-FFF2-40B4-BE49-F238E27FC236}">
                <a16:creationId xmlns:a16="http://schemas.microsoft.com/office/drawing/2014/main" id="{D50D364A-9468-466A-ACCD-ABB3762BE8B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9EF394-4AD6-48D1-9C4C-1B3D44BBF58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2004FE7-BA7C-4FF4-9756-C6A1F2BCA37F}" type="slidenum">
              <a:rPr lang="en-US" smtClean="0"/>
              <a:t>‹#›</a:t>
            </a:fld>
            <a:endParaRPr lang="en-US" dirty="0"/>
          </a:p>
        </p:txBody>
      </p:sp>
    </p:spTree>
    <p:extLst>
      <p:ext uri="{BB962C8B-B14F-4D97-AF65-F5344CB8AC3E}">
        <p14:creationId xmlns:p14="http://schemas.microsoft.com/office/powerpoint/2010/main" val="209771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E546B2-EB9C-4E9C-8793-C25F32D58B9A}" type="datetimeFigureOut">
              <a:rPr lang="en-US" smtClean="0"/>
              <a:t>5/23/2022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3F1C3-4FA3-4491-97F4-43CA9C8BDFDF}" type="slidenum">
              <a:rPr lang="en-US" smtClean="0"/>
              <a:t>‹#›</a:t>
            </a:fld>
            <a:endParaRPr lang="en-US" dirty="0"/>
          </a:p>
        </p:txBody>
      </p:sp>
    </p:spTree>
    <p:extLst>
      <p:ext uri="{BB962C8B-B14F-4D97-AF65-F5344CB8AC3E}">
        <p14:creationId xmlns:p14="http://schemas.microsoft.com/office/powerpoint/2010/main" val="3796346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a:t>
            </a:fld>
            <a:endParaRPr lang="en-US" dirty="0"/>
          </a:p>
        </p:txBody>
      </p:sp>
    </p:spTree>
    <p:extLst>
      <p:ext uri="{BB962C8B-B14F-4D97-AF65-F5344CB8AC3E}">
        <p14:creationId xmlns:p14="http://schemas.microsoft.com/office/powerpoint/2010/main" val="36319560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2</a:t>
            </a:fld>
            <a:endParaRPr lang="en-US" dirty="0"/>
          </a:p>
        </p:txBody>
      </p:sp>
    </p:spTree>
    <p:extLst>
      <p:ext uri="{BB962C8B-B14F-4D97-AF65-F5344CB8AC3E}">
        <p14:creationId xmlns:p14="http://schemas.microsoft.com/office/powerpoint/2010/main" val="2744080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3F1C3-4FA3-4491-97F4-43CA9C8BDFDF}" type="slidenum">
              <a:rPr lang="en-US" smtClean="0"/>
              <a:t>15</a:t>
            </a:fld>
            <a:endParaRPr lang="en-US" dirty="0"/>
          </a:p>
        </p:txBody>
      </p:sp>
    </p:spTree>
    <p:extLst>
      <p:ext uri="{BB962C8B-B14F-4D97-AF65-F5344CB8AC3E}">
        <p14:creationId xmlns:p14="http://schemas.microsoft.com/office/powerpoint/2010/main" val="1667921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200" y="4517136"/>
            <a:ext cx="6581554" cy="1371600"/>
          </a:xfrm>
        </p:spPr>
        <p:txBody>
          <a:bodyPr>
            <a:normAutofit/>
          </a:bodyPr>
          <a:lstStyle>
            <a:lvl1pPr>
              <a:lnSpc>
                <a:spcPts val="4600"/>
              </a:lnSpc>
              <a:defRPr sz="3600"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428899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3A3BC27-A809-4F76-931E-2DE01059A5AB}"/>
              </a:ext>
            </a:extLst>
          </p:cNvPr>
          <p:cNvSpPr/>
          <p:nvPr userDrawn="1"/>
        </p:nvSpPr>
        <p:spPr>
          <a:xfrm>
            <a:off x="6712974" y="1651000"/>
            <a:ext cx="460459"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96A5108-5EBA-43CE-BA4A-DA9EEF5D808A}"/>
              </a:ext>
            </a:extLst>
          </p:cNvPr>
          <p:cNvSpPr/>
          <p:nvPr userDrawn="1"/>
        </p:nvSpPr>
        <p:spPr>
          <a:xfrm>
            <a:off x="9271000" y="0"/>
            <a:ext cx="292100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2712910-50D0-4906-AB08-F37D02F96D4A}"/>
              </a:ext>
            </a:extLst>
          </p:cNvPr>
          <p:cNvSpPr/>
          <p:nvPr userDrawn="1"/>
        </p:nvSpPr>
        <p:spPr>
          <a:xfrm>
            <a:off x="0" y="2387600"/>
            <a:ext cx="546100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DAC760C-BE23-4DA2-A294-3B5668F8AECA}"/>
              </a:ext>
            </a:extLst>
          </p:cNvPr>
          <p:cNvSpPr/>
          <p:nvPr userDrawn="1"/>
        </p:nvSpPr>
        <p:spPr>
          <a:xfrm>
            <a:off x="228600" y="241300"/>
            <a:ext cx="11772900"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05272" cy="1572126"/>
          </a:xfrm>
        </p:spPr>
        <p:txBody>
          <a:bodyPr anchor="ctr" anchorCtr="0"/>
          <a:lstStyle>
            <a:lvl1pPr>
              <a:defRPr>
                <a:solidFill>
                  <a:schemeClr val="bg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3072384"/>
            <a:ext cx="4946904"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7178040" y="457200"/>
            <a:ext cx="4562856" cy="6400800"/>
          </a:xfrm>
          <a:prstGeom prst="rect">
            <a:avLst/>
          </a:prstGeom>
          <a:solidFill>
            <a:schemeClr val="accent5">
              <a:lumMod val="20000"/>
              <a:lumOff val="80000"/>
            </a:schemeClr>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403717604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F9C7667-EADA-40AC-B931-4642E0A9A4DE}"/>
              </a:ext>
            </a:extLst>
          </p:cNvPr>
          <p:cNvSpPr>
            <a:spLocks noGrp="1"/>
          </p:cNvSpPr>
          <p:nvPr>
            <p:ph type="pic" sz="quarter" idx="13"/>
          </p:nvPr>
        </p:nvSpPr>
        <p:spPr>
          <a:xfrm>
            <a:off x="0" y="0"/>
            <a:ext cx="12192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3429000" y="2240280"/>
            <a:ext cx="4645152"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a16="http://schemas.microsoft.com/office/drawing/2014/main" id="{EC1CB8E8-F58A-4B26-B8AA-8977FC608E83}"/>
              </a:ext>
            </a:extLst>
          </p:cNvPr>
          <p:cNvSpPr>
            <a:spLocks noGrp="1"/>
          </p:cNvSpPr>
          <p:nvPr>
            <p:ph type="body" sz="quarter" idx="15" hasCustomPrompt="1"/>
          </p:nvPr>
        </p:nvSpPr>
        <p:spPr>
          <a:xfrm>
            <a:off x="630936" y="4498848"/>
            <a:ext cx="2121408"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p14="http://schemas.microsoft.com/office/powerpoint/2010/main" val="1980593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r>
              <a:rPr lang="en-US"/>
              <a:t>Click icon to add picture</a:t>
            </a:r>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r>
              <a:rPr lang="en-US"/>
              <a:t>Click icon to add picture</a:t>
            </a:r>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r>
              <a:rPr lang="en-US"/>
              <a:t>Click icon to add picture</a:t>
            </a:r>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r>
              <a:rPr lang="en-US"/>
              <a:t>Click icon to add picture</a:t>
            </a:r>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r>
              <a:rPr lang="en-US"/>
              <a:t>Click icon to add picture</a:t>
            </a:r>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r>
              <a:rPr lang="en-US"/>
              <a:t>Click icon to add picture</a:t>
            </a:r>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r>
              <a:rPr lang="en-US"/>
              <a:t>Click icon to add picture</a:t>
            </a:r>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0869985-B973-4011-9FA2-83D7EBB2EA53}"/>
              </a:ext>
            </a:extLst>
          </p:cNvPr>
          <p:cNvSpPr/>
          <p:nvPr userDrawn="1"/>
        </p:nvSpPr>
        <p:spPr>
          <a:xfrm>
            <a:off x="0" y="2400300"/>
            <a:ext cx="42672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99032"/>
            <a:ext cx="3619501" cy="877824"/>
          </a:xfrm>
        </p:spPr>
        <p:txBody>
          <a:bodyPr/>
          <a:lstStyle>
            <a:lvl1pPr>
              <a:defRPr cap="all" baseline="0">
                <a:solidFill>
                  <a:schemeClr val="bg1"/>
                </a:solidFill>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254500" y="0"/>
            <a:ext cx="7480300" cy="6858000"/>
          </a:xfrm>
          <a:prstGeom prst="rect">
            <a:avLst/>
          </a:prstGeom>
        </p:spPr>
        <p:txBody>
          <a:bodyPr anchor="ctr"/>
          <a:lstStyle>
            <a:lvl1pPr marL="0" indent="0" algn="ctr">
              <a:buNone/>
              <a:defRPr>
                <a:solidFill>
                  <a:schemeClr val="bg1"/>
                </a:solidFill>
              </a:defRPr>
            </a:lvl1pPr>
          </a:lstStyle>
          <a:p>
            <a:r>
              <a:rPr lang="en-US"/>
              <a:t>Click icon to add picture</a:t>
            </a:r>
            <a:endParaRPr lang="en-US" dirty="0"/>
          </a:p>
        </p:txBody>
      </p:sp>
      <p:sp>
        <p:nvSpPr>
          <p:cNvPr id="8" name="Rectangle 7">
            <a:extLst>
              <a:ext uri="{FF2B5EF4-FFF2-40B4-BE49-F238E27FC236}">
                <a16:creationId xmlns:a16="http://schemas.microsoft.com/office/drawing/2014/main" id="{E75D44F0-DADD-4DCC-82EC-FDB3E9878AA9}"/>
              </a:ext>
            </a:extLst>
          </p:cNvPr>
          <p:cNvSpPr/>
          <p:nvPr userDrawn="1"/>
        </p:nvSpPr>
        <p:spPr>
          <a:xfrm>
            <a:off x="11734800" y="4445000"/>
            <a:ext cx="4572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8CFE2C9-8B6E-4DDA-A5EA-04581F7629F0}"/>
              </a:ext>
            </a:extLst>
          </p:cNvPr>
          <p:cNvSpPr/>
          <p:nvPr userDrawn="1"/>
        </p:nvSpPr>
        <p:spPr>
          <a:xfrm>
            <a:off x="11734800" y="0"/>
            <a:ext cx="4572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182342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structions">
    <p:spTree>
      <p:nvGrpSpPr>
        <p:cNvPr id="1" name=""/>
        <p:cNvGrpSpPr/>
        <p:nvPr/>
      </p:nvGrpSpPr>
      <p:grpSpPr>
        <a:xfrm>
          <a:off x="0" y="0"/>
          <a:ext cx="0" cy="0"/>
          <a:chOff x="0" y="0"/>
          <a:chExt cx="0" cy="0"/>
        </a:xfrm>
      </p:grpSpPr>
      <p:sp>
        <p:nvSpPr>
          <p:cNvPr id="9" name="Rectangle 8" hidden="1"/>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a16="http://schemas.microsoft.com/office/drawing/2014/main" id="{96FEDCD9-19A7-423B-ABE0-DDD032DE8879}"/>
              </a:ext>
            </a:extLst>
          </p:cNvPr>
          <p:cNvSpPr>
            <a:spLocks noGrp="1"/>
          </p:cNvSpPr>
          <p:nvPr>
            <p:ph type="title"/>
          </p:nvPr>
        </p:nvSpPr>
        <p:spPr>
          <a:xfrm>
            <a:off x="457199" y="914400"/>
            <a:ext cx="7467601" cy="1572768"/>
          </a:xfrm>
        </p:spPr>
        <p:txBody>
          <a:bodyPr/>
          <a:lstStyle>
            <a:lvl1pPr>
              <a:lnSpc>
                <a:spcPts val="4600"/>
              </a:lnSpc>
              <a:defRPr/>
            </a:lvl1pPr>
          </a:lstStyle>
          <a:p>
            <a:r>
              <a:rPr lang="en-US"/>
              <a:t>Click to edit Master title style</a:t>
            </a:r>
            <a:endParaRPr lang="en-US" dirty="0"/>
          </a:p>
        </p:txBody>
      </p:sp>
      <p:sp>
        <p:nvSpPr>
          <p:cNvPr id="14" name="Text Placeholder 9">
            <a:extLst>
              <a:ext uri="{FF2B5EF4-FFF2-40B4-BE49-F238E27FC236}">
                <a16:creationId xmlns:a16="http://schemas.microsoft.com/office/drawing/2014/main" id="{EBD7372B-17B4-4062-8BFA-745581B27349}"/>
              </a:ext>
            </a:extLst>
          </p:cNvPr>
          <p:cNvSpPr>
            <a:spLocks noGrp="1"/>
          </p:cNvSpPr>
          <p:nvPr>
            <p:ph type="body" sz="quarter" idx="14" hasCustomPrompt="1"/>
          </p:nvPr>
        </p:nvSpPr>
        <p:spPr>
          <a:xfrm>
            <a:off x="457200" y="2540000"/>
            <a:ext cx="6591300"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a16="http://schemas.microsoft.com/office/drawing/2014/main" id="{C09A28F9-9D68-48A2-A1AD-C1C318C0EC8D}"/>
              </a:ext>
            </a:extLst>
          </p:cNvPr>
          <p:cNvSpPr>
            <a:spLocks noGrp="1"/>
          </p:cNvSpPr>
          <p:nvPr>
            <p:ph type="pic" sz="quarter" idx="15"/>
          </p:nvPr>
        </p:nvSpPr>
        <p:spPr>
          <a:xfrm>
            <a:off x="8115300" y="1384300"/>
            <a:ext cx="3410712" cy="4572000"/>
          </a:xfrm>
          <a:prstGeom prst="roundRect">
            <a:avLst>
              <a:gd name="adj" fmla="val 2543"/>
            </a:avLst>
          </a:prstGeom>
        </p:spPr>
        <p:txBody>
          <a:bodyPr anchor="ct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2185836540"/>
      </p:ext>
    </p:extLst>
  </p:cSld>
  <p:clrMapOvr>
    <a:masterClrMapping/>
  </p:clrMapOvr>
  <p:extLst>
    <p:ext uri="{DCECCB84-F9BA-43D5-87BE-67443E8EF086}">
      <p15:sldGuideLst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2205942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186ECD6-DF3C-4CA6-9A77-ED32AC37F81F}"/>
              </a:ext>
            </a:extLst>
          </p:cNvPr>
          <p:cNvSpPr/>
          <p:nvPr userDrawn="1"/>
        </p:nvSpPr>
        <p:spPr>
          <a:xfrm>
            <a:off x="0" y="0"/>
            <a:ext cx="2445488"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D3F081E-4462-4B33-A41E-0432A3B439D9}"/>
              </a:ext>
            </a:extLst>
          </p:cNvPr>
          <p:cNvSpPr/>
          <p:nvPr userDrawn="1"/>
        </p:nvSpPr>
        <p:spPr>
          <a:xfrm rot="5400000">
            <a:off x="10740656" y="5406656"/>
            <a:ext cx="2445488" cy="4572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C05FA2D1-6BF4-4194-B815-8C66D013FD27}"/>
              </a:ext>
            </a:extLst>
          </p:cNvPr>
          <p:cNvSpPr/>
          <p:nvPr userDrawn="1"/>
        </p:nvSpPr>
        <p:spPr>
          <a:xfrm>
            <a:off x="7982712" y="495300"/>
            <a:ext cx="3753612"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88F0DF-BC0B-473C-82DC-7FC46D38FAC1}"/>
              </a:ext>
            </a:extLst>
          </p:cNvPr>
          <p:cNvSpPr/>
          <p:nvPr userDrawn="1"/>
        </p:nvSpPr>
        <p:spPr>
          <a:xfrm>
            <a:off x="4251158" y="495300"/>
            <a:ext cx="3787056"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779776"/>
            <a:ext cx="3465576"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4709160" y="960120"/>
            <a:ext cx="6574536" cy="5074920"/>
          </a:xfrm>
          <a:prstGeom prst="rect">
            <a:avLst/>
          </a:prstGeom>
        </p:spPr>
        <p:txBody>
          <a:bodyPr anchor="ctr"/>
          <a:lstStyle>
            <a:lvl1pPr marL="0" indent="0" algn="ctr">
              <a:buNone/>
              <a:defRPr>
                <a:solidFill>
                  <a:schemeClr val="bg1"/>
                </a:solidFill>
              </a:defRPr>
            </a:lvl1pPr>
          </a:lstStyle>
          <a:p>
            <a:endParaRPr lang="en-US" dirty="0"/>
          </a:p>
        </p:txBody>
      </p:sp>
      <p:sp>
        <p:nvSpPr>
          <p:cNvPr id="13" name="Rectangle 12">
            <a:extLst>
              <a:ext uri="{FF2B5EF4-FFF2-40B4-BE49-F238E27FC236}">
                <a16:creationId xmlns:a16="http://schemas.microsoft.com/office/drawing/2014/main" id="{FDF3E524-6AEB-4529-804C-0B9CD9992050}"/>
              </a:ext>
            </a:extLst>
          </p:cNvPr>
          <p:cNvSpPr/>
          <p:nvPr userDrawn="1"/>
        </p:nvSpPr>
        <p:spPr>
          <a:xfrm>
            <a:off x="228600" y="241300"/>
            <a:ext cx="11772900"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4CFF2CAC-AD21-48FA-AD68-A643AAA6A8C4}"/>
              </a:ext>
            </a:extLst>
          </p:cNvPr>
          <p:cNvCxnSpPr>
            <a:cxnSpLocks/>
          </p:cNvCxnSpPr>
          <p:nvPr userDrawn="1"/>
        </p:nvCxnSpPr>
        <p:spPr>
          <a:xfrm>
            <a:off x="228600" y="2415910"/>
            <a:ext cx="4022558"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1371600"/>
            <a:ext cx="3619501" cy="877824"/>
          </a:xfrm>
        </p:spPr>
        <p:txBody>
          <a:bodyPr/>
          <a:lstStyle>
            <a:lvl1pPr>
              <a:lnSpc>
                <a:spcPts val="4320"/>
              </a:lnSpc>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51225590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79CA9-81D6-424A-8046-4B56E1D25059}"/>
              </a:ext>
            </a:extLst>
          </p:cNvPr>
          <p:cNvSpPr>
            <a:spLocks noGrp="1"/>
          </p:cNvSpPr>
          <p:nvPr>
            <p:ph type="title" hasCustomPrompt="1"/>
          </p:nvPr>
        </p:nvSpPr>
        <p:spPr>
          <a:xfrm>
            <a:off x="457199" y="2569464"/>
            <a:ext cx="3619501"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a16="http://schemas.microsoft.com/office/drawing/2014/main" id="{B2F51F73-5064-47F8-83FD-440E0ED1950B}"/>
              </a:ext>
            </a:extLst>
          </p:cNvPr>
          <p:cNvSpPr>
            <a:spLocks noGrp="1"/>
          </p:cNvSpPr>
          <p:nvPr>
            <p:ph type="pic" sz="quarter" idx="13"/>
          </p:nvPr>
        </p:nvSpPr>
        <p:spPr>
          <a:xfrm>
            <a:off x="4279392" y="1463040"/>
            <a:ext cx="1499616" cy="2194560"/>
          </a:xfrm>
          <a:prstGeom prst="rect">
            <a:avLst/>
          </a:prstGeom>
        </p:spPr>
        <p:txBody>
          <a:bodyPr/>
          <a:lstStyle>
            <a:lvl1pPr>
              <a:defRPr sz="2000"/>
            </a:lvl1pPr>
          </a:lstStyle>
          <a:p>
            <a:endParaRPr lang="en-US" dirty="0"/>
          </a:p>
        </p:txBody>
      </p:sp>
      <p:sp>
        <p:nvSpPr>
          <p:cNvPr id="18" name="Picture Placeholder 8">
            <a:extLst>
              <a:ext uri="{FF2B5EF4-FFF2-40B4-BE49-F238E27FC236}">
                <a16:creationId xmlns:a16="http://schemas.microsoft.com/office/drawing/2014/main" id="{06FF689A-8221-42E8-96D4-ED4D3AD501F8}"/>
              </a:ext>
            </a:extLst>
          </p:cNvPr>
          <p:cNvSpPr>
            <a:spLocks noGrp="1"/>
          </p:cNvSpPr>
          <p:nvPr>
            <p:ph type="pic" sz="quarter" idx="14"/>
          </p:nvPr>
        </p:nvSpPr>
        <p:spPr>
          <a:xfrm>
            <a:off x="6227064" y="1463040"/>
            <a:ext cx="1499616" cy="2194560"/>
          </a:xfrm>
          <a:prstGeom prst="rect">
            <a:avLst/>
          </a:prstGeom>
        </p:spPr>
        <p:txBody>
          <a:bodyPr/>
          <a:lstStyle>
            <a:lvl1pPr>
              <a:defRPr sz="2000"/>
            </a:lvl1pPr>
          </a:lstStyle>
          <a:p>
            <a:endParaRPr lang="en-US" dirty="0"/>
          </a:p>
        </p:txBody>
      </p:sp>
      <p:sp>
        <p:nvSpPr>
          <p:cNvPr id="19" name="Picture Placeholder 8">
            <a:extLst>
              <a:ext uri="{FF2B5EF4-FFF2-40B4-BE49-F238E27FC236}">
                <a16:creationId xmlns:a16="http://schemas.microsoft.com/office/drawing/2014/main" id="{96424DB2-4D46-493F-A5B8-8901EDA394F2}"/>
              </a:ext>
            </a:extLst>
          </p:cNvPr>
          <p:cNvSpPr>
            <a:spLocks noGrp="1"/>
          </p:cNvSpPr>
          <p:nvPr>
            <p:ph type="pic" sz="quarter" idx="15"/>
          </p:nvPr>
        </p:nvSpPr>
        <p:spPr>
          <a:xfrm>
            <a:off x="8174736" y="1463040"/>
            <a:ext cx="1499616" cy="2194560"/>
          </a:xfrm>
          <a:prstGeom prst="rect">
            <a:avLst/>
          </a:prstGeom>
        </p:spPr>
        <p:txBody>
          <a:bodyPr/>
          <a:lstStyle>
            <a:lvl1pPr>
              <a:defRPr sz="2000"/>
            </a:lvl1pPr>
          </a:lstStyle>
          <a:p>
            <a:endParaRPr lang="en-US" dirty="0"/>
          </a:p>
        </p:txBody>
      </p:sp>
      <p:sp>
        <p:nvSpPr>
          <p:cNvPr id="20" name="Picture Placeholder 8">
            <a:extLst>
              <a:ext uri="{FF2B5EF4-FFF2-40B4-BE49-F238E27FC236}">
                <a16:creationId xmlns:a16="http://schemas.microsoft.com/office/drawing/2014/main" id="{0AF2B6E1-5738-41B1-8C15-EA6715490140}"/>
              </a:ext>
            </a:extLst>
          </p:cNvPr>
          <p:cNvSpPr>
            <a:spLocks noGrp="1"/>
          </p:cNvSpPr>
          <p:nvPr>
            <p:ph type="pic" sz="quarter" idx="16"/>
          </p:nvPr>
        </p:nvSpPr>
        <p:spPr>
          <a:xfrm>
            <a:off x="10122408" y="1463040"/>
            <a:ext cx="1499616" cy="2194560"/>
          </a:xfrm>
          <a:prstGeom prst="rect">
            <a:avLst/>
          </a:prstGeom>
        </p:spPr>
        <p:txBody>
          <a:bodyPr/>
          <a:lstStyle>
            <a:lvl1pPr>
              <a:defRPr sz="2000"/>
            </a:lvl1pPr>
          </a:lstStyle>
          <a:p>
            <a:endParaRPr lang="en-US" dirty="0"/>
          </a:p>
        </p:txBody>
      </p:sp>
      <p:sp>
        <p:nvSpPr>
          <p:cNvPr id="21" name="Picture Placeholder 8">
            <a:extLst>
              <a:ext uri="{FF2B5EF4-FFF2-40B4-BE49-F238E27FC236}">
                <a16:creationId xmlns:a16="http://schemas.microsoft.com/office/drawing/2014/main" id="{6C8D73EB-347C-4E13-94C8-FA8FADE46559}"/>
              </a:ext>
            </a:extLst>
          </p:cNvPr>
          <p:cNvSpPr>
            <a:spLocks noGrp="1"/>
          </p:cNvSpPr>
          <p:nvPr>
            <p:ph type="pic" sz="quarter" idx="17"/>
          </p:nvPr>
        </p:nvSpPr>
        <p:spPr>
          <a:xfrm>
            <a:off x="4279392" y="4087368"/>
            <a:ext cx="1499616" cy="2194560"/>
          </a:xfrm>
          <a:prstGeom prst="rect">
            <a:avLst/>
          </a:prstGeom>
        </p:spPr>
        <p:txBody>
          <a:bodyPr/>
          <a:lstStyle>
            <a:lvl1pPr>
              <a:defRPr sz="2000"/>
            </a:lvl1pPr>
          </a:lstStyle>
          <a:p>
            <a:endParaRPr lang="en-US" dirty="0"/>
          </a:p>
        </p:txBody>
      </p:sp>
      <p:sp>
        <p:nvSpPr>
          <p:cNvPr id="22" name="Picture Placeholder 8">
            <a:extLst>
              <a:ext uri="{FF2B5EF4-FFF2-40B4-BE49-F238E27FC236}">
                <a16:creationId xmlns:a16="http://schemas.microsoft.com/office/drawing/2014/main" id="{9DFA5C56-9B47-4F87-8E12-30A936274F1B}"/>
              </a:ext>
            </a:extLst>
          </p:cNvPr>
          <p:cNvSpPr>
            <a:spLocks noGrp="1"/>
          </p:cNvSpPr>
          <p:nvPr>
            <p:ph type="pic" sz="quarter" idx="18"/>
          </p:nvPr>
        </p:nvSpPr>
        <p:spPr>
          <a:xfrm>
            <a:off x="6227064" y="4087368"/>
            <a:ext cx="1499616" cy="2194560"/>
          </a:xfrm>
          <a:prstGeom prst="rect">
            <a:avLst/>
          </a:prstGeom>
        </p:spPr>
        <p:txBody>
          <a:bodyPr/>
          <a:lstStyle>
            <a:lvl1pPr>
              <a:defRPr sz="2000"/>
            </a:lvl1pPr>
          </a:lstStyle>
          <a:p>
            <a:endParaRPr lang="en-US" dirty="0"/>
          </a:p>
        </p:txBody>
      </p:sp>
      <p:sp>
        <p:nvSpPr>
          <p:cNvPr id="23" name="Picture Placeholder 8">
            <a:extLst>
              <a:ext uri="{FF2B5EF4-FFF2-40B4-BE49-F238E27FC236}">
                <a16:creationId xmlns:a16="http://schemas.microsoft.com/office/drawing/2014/main" id="{1E3B5888-98ED-48E4-8AA8-5BAB43F8516C}"/>
              </a:ext>
            </a:extLst>
          </p:cNvPr>
          <p:cNvSpPr>
            <a:spLocks noGrp="1"/>
          </p:cNvSpPr>
          <p:nvPr>
            <p:ph type="pic" sz="quarter" idx="19"/>
          </p:nvPr>
        </p:nvSpPr>
        <p:spPr>
          <a:xfrm>
            <a:off x="8174736" y="4087368"/>
            <a:ext cx="1499616" cy="2194560"/>
          </a:xfrm>
          <a:prstGeom prst="rect">
            <a:avLst/>
          </a:prstGeom>
        </p:spPr>
        <p:txBody>
          <a:bodyPr/>
          <a:lstStyle>
            <a:lvl1pPr>
              <a:defRPr sz="2000"/>
            </a:lvl1pPr>
          </a:lstStyle>
          <a:p>
            <a:endParaRPr lang="en-US" dirty="0"/>
          </a:p>
        </p:txBody>
      </p:sp>
      <p:sp>
        <p:nvSpPr>
          <p:cNvPr id="24" name="Picture Placeholder 8">
            <a:extLst>
              <a:ext uri="{FF2B5EF4-FFF2-40B4-BE49-F238E27FC236}">
                <a16:creationId xmlns:a16="http://schemas.microsoft.com/office/drawing/2014/main" id="{569C9EE3-34D1-4DE0-B06C-2F6212F7C329}"/>
              </a:ext>
            </a:extLst>
          </p:cNvPr>
          <p:cNvSpPr>
            <a:spLocks noGrp="1"/>
          </p:cNvSpPr>
          <p:nvPr>
            <p:ph type="pic" sz="quarter" idx="20"/>
          </p:nvPr>
        </p:nvSpPr>
        <p:spPr>
          <a:xfrm>
            <a:off x="10122408" y="4087368"/>
            <a:ext cx="1499616" cy="2194560"/>
          </a:xfrm>
          <a:prstGeom prst="rect">
            <a:avLst/>
          </a:prstGeom>
        </p:spPr>
        <p:txBody>
          <a:bodyPr/>
          <a:lstStyle>
            <a:lvl1pPr>
              <a:defRPr sz="2000"/>
            </a:lvl1pPr>
          </a:lstStyle>
          <a:p>
            <a:endParaRPr lang="en-US" dirty="0"/>
          </a:p>
        </p:txBody>
      </p:sp>
    </p:spTree>
    <p:extLst>
      <p:ext uri="{BB962C8B-B14F-4D97-AF65-F5344CB8AC3E}">
        <p14:creationId xmlns:p14="http://schemas.microsoft.com/office/powerpoint/2010/main" val="1553920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462B86F-90E5-425E-9F83-8477D8111E1D}"/>
              </a:ext>
            </a:extLst>
          </p:cNvPr>
          <p:cNvSpPr/>
          <p:nvPr userDrawn="1"/>
        </p:nvSpPr>
        <p:spPr>
          <a:xfrm>
            <a:off x="0" y="495300"/>
            <a:ext cx="6057900"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5269853-3C2C-4F9C-B1BB-E00F7A1DB9E1}"/>
              </a:ext>
            </a:extLst>
          </p:cNvPr>
          <p:cNvSpPr/>
          <p:nvPr userDrawn="1"/>
        </p:nvSpPr>
        <p:spPr>
          <a:xfrm>
            <a:off x="6530703" y="495300"/>
            <a:ext cx="2931587"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3759D58-52AF-4785-8A33-F528F46D88A3}"/>
              </a:ext>
            </a:extLst>
          </p:cNvPr>
          <p:cNvSpPr/>
          <p:nvPr userDrawn="1"/>
        </p:nvSpPr>
        <p:spPr>
          <a:xfrm>
            <a:off x="8852618" y="3863713"/>
            <a:ext cx="292100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AD3E0F4-EC0D-43C2-AC84-A53134C8566E}"/>
              </a:ext>
            </a:extLst>
          </p:cNvPr>
          <p:cNvSpPr/>
          <p:nvPr userDrawn="1"/>
        </p:nvSpPr>
        <p:spPr>
          <a:xfrm>
            <a:off x="228600" y="241300"/>
            <a:ext cx="11772900"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3379CA9-81D6-424A-8046-4B56E1D25059}"/>
              </a:ext>
            </a:extLst>
          </p:cNvPr>
          <p:cNvSpPr>
            <a:spLocks noGrp="1"/>
          </p:cNvSpPr>
          <p:nvPr>
            <p:ph type="title"/>
          </p:nvPr>
        </p:nvSpPr>
        <p:spPr>
          <a:xfrm>
            <a:off x="457199" y="914400"/>
            <a:ext cx="5638801" cy="1572126"/>
          </a:xfrm>
        </p:spPr>
        <p:txBody>
          <a:bodyPr anchor="t" anchorCtr="0">
            <a:noAutofit/>
          </a:bodyPr>
          <a:lstStyle>
            <a:lvl1pPr>
              <a:defRPr>
                <a:solidFill>
                  <a:schemeClr val="tx1"/>
                </a:solidFill>
              </a:defRPr>
            </a:lvl1pPr>
          </a:lstStyle>
          <a:p>
            <a:r>
              <a:rPr lang="en-US" dirty="0"/>
              <a:t>Click to edit Master title style</a:t>
            </a:r>
          </a:p>
        </p:txBody>
      </p:sp>
      <p:sp>
        <p:nvSpPr>
          <p:cNvPr id="10" name="Text Placeholder 9">
            <a:extLst>
              <a:ext uri="{FF2B5EF4-FFF2-40B4-BE49-F238E27FC236}">
                <a16:creationId xmlns:a16="http://schemas.microsoft.com/office/drawing/2014/main" id="{2A60302F-65DB-4E93-B6C3-49E64C44FB53}"/>
              </a:ext>
            </a:extLst>
          </p:cNvPr>
          <p:cNvSpPr>
            <a:spLocks noGrp="1"/>
          </p:cNvSpPr>
          <p:nvPr>
            <p:ph type="body" sz="quarter" idx="14" hasCustomPrompt="1"/>
          </p:nvPr>
        </p:nvSpPr>
        <p:spPr>
          <a:xfrm>
            <a:off x="457200" y="2489200"/>
            <a:ext cx="5202936"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a16="http://schemas.microsoft.com/office/drawing/2014/main" id="{9A66F217-0E52-4AD8-82BA-AB332C59638C}"/>
              </a:ext>
            </a:extLst>
          </p:cNvPr>
          <p:cNvSpPr>
            <a:spLocks noGrp="1"/>
          </p:cNvSpPr>
          <p:nvPr>
            <p:ph type="pic" sz="quarter" idx="15"/>
          </p:nvPr>
        </p:nvSpPr>
        <p:spPr>
          <a:xfrm>
            <a:off x="6997700" y="914400"/>
            <a:ext cx="4334256" cy="5093208"/>
          </a:xfrm>
          <a:prstGeom prst="rect">
            <a:avLst/>
          </a:prstGeom>
          <a:solidFill>
            <a:schemeClr val="accent3"/>
          </a:solidFill>
        </p:spPr>
        <p:txBody>
          <a:bodyPr anchor="ctr"/>
          <a:lstStyle>
            <a:lvl1pPr marL="0" indent="0" algn="ctr">
              <a:buNone/>
              <a:defRPr/>
            </a:lvl1pPr>
          </a:lstStyle>
          <a:p>
            <a:endParaRPr lang="en-US" dirty="0"/>
          </a:p>
        </p:txBody>
      </p:sp>
    </p:spTree>
    <p:extLst>
      <p:ext uri="{BB962C8B-B14F-4D97-AF65-F5344CB8AC3E}">
        <p14:creationId xmlns:p14="http://schemas.microsoft.com/office/powerpoint/2010/main" val="318036680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88" r:id="rId1"/>
    <p:sldLayoutId id="2147483700" r:id="rId2"/>
    <p:sldLayoutId id="2147483701" r:id="rId3"/>
    <p:sldLayoutId id="2147483702" r:id="rId4"/>
    <p:sldLayoutId id="2147483662" r:id="rId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729" r:id="rId1"/>
    <p:sldLayoutId id="2147483711"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730" r:id="rId1"/>
    <p:sldLayoutId id="2147483723"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80DF88-AC53-41A3-8067-D7E6D5DB195F}"/>
              </a:ext>
            </a:extLst>
          </p:cNvPr>
          <p:cNvSpPr>
            <a:spLocks noGrp="1"/>
          </p:cNvSpPr>
          <p:nvPr>
            <p:ph type="title"/>
          </p:nvPr>
        </p:nvSpPr>
        <p:spPr>
          <a:xfrm>
            <a:off x="457199" y="914400"/>
            <a:ext cx="11174819" cy="903767"/>
          </a:xfrm>
          <a:prstGeom prst="rect">
            <a:avLst/>
          </a:prstGeom>
        </p:spPr>
        <p:txBody>
          <a:bodyPr vert="horz" lIns="91440" tIns="45720" rIns="91440" bIns="45720" rtlCol="0" anchor="ctr">
            <a:normAutofit/>
          </a:bodyPr>
          <a:lstStyle/>
          <a:p>
            <a:r>
              <a:rPr lang="en-US"/>
              <a:t>Click to edit Master title style</a:t>
            </a:r>
          </a:p>
        </p:txBody>
      </p:sp>
      <p:sp>
        <p:nvSpPr>
          <p:cNvPr id="4" name="Date Placeholder 3">
            <a:extLst>
              <a:ext uri="{FF2B5EF4-FFF2-40B4-BE49-F238E27FC236}">
                <a16:creationId xmlns:a16="http://schemas.microsoft.com/office/drawing/2014/main" id="{EA4755C1-18CC-4FD3-A030-3DAF469919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t>5/23/2022</a:t>
            </a:fld>
            <a:endParaRPr lang="en-US" dirty="0"/>
          </a:p>
        </p:txBody>
      </p:sp>
      <p:sp>
        <p:nvSpPr>
          <p:cNvPr id="5" name="Footer Placeholder 4">
            <a:extLst>
              <a:ext uri="{FF2B5EF4-FFF2-40B4-BE49-F238E27FC236}">
                <a16:creationId xmlns:a16="http://schemas.microsoft.com/office/drawing/2014/main" id="{A8E029F1-B791-445F-A184-90CC7A1BEC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AD98767-7C9E-42DE-9782-D932A0FF1B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t>‹#›</a:t>
            </a:fld>
            <a:endParaRPr lang="en-US" dirty="0"/>
          </a:p>
        </p:txBody>
      </p:sp>
    </p:spTree>
    <p:extLst>
      <p:ext uri="{BB962C8B-B14F-4D97-AF65-F5344CB8AC3E}">
        <p14:creationId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731" r:id="rId1"/>
    <p:sldLayoutId id="2147483704" r:id="rId2"/>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5.jp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hyperlink" Target="http://www.image-net.org/" TargetMode="External"/><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6.png"/><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7.jpg"/><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9.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hyperlink" Target="https://cocodataset.org/" TargetMode="Externa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hyperlink" Target="https://www.tensorflow.org/guide/tpu" TargetMode="External"/><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33.jpg"/><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6.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34.png"/><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diagramQuickStyle" Target="../diagrams/quickStyle1.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diagramLayout" Target="../diagrams/layout1.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diagramData" Target="../diagrams/data1.xml"/><Relationship Id="rId5" Type="http://schemas.openxmlformats.org/officeDocument/2006/relationships/image" Target="../media/image7.png"/><Relationship Id="rId15" Type="http://schemas.microsoft.com/office/2007/relationships/diagramDrawing" Target="../diagrams/drawing1.xml"/><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diagramColors" Target="../diagrams/colors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diagramQuickStyle" Target="../diagrams/quickStyle2.xml"/><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diagramLayout" Target="../diagrams/layout2.xml"/><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diagramData" Target="../diagrams/data2.xml"/><Relationship Id="rId5" Type="http://schemas.openxmlformats.org/officeDocument/2006/relationships/image" Target="../media/image7.png"/><Relationship Id="rId15" Type="http://schemas.microsoft.com/office/2007/relationships/diagramDrawing" Target="../diagrams/drawing2.xml"/><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7.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hyperlink" Target="https://developer.nvidia.com/deep-learning" TargetMode="External"/><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18.png"/><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hyperlink" Target="https://viso.ai/computer-vision/image-recognition/" TargetMode="External"/><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11" Type="http://schemas.openxmlformats.org/officeDocument/2006/relationships/image" Target="../media/image22.png"/><Relationship Id="rId5" Type="http://schemas.openxmlformats.org/officeDocument/2006/relationships/image" Target="../media/image7.png"/><Relationship Id="rId10" Type="http://schemas.openxmlformats.org/officeDocument/2006/relationships/image" Target="../media/image3.jpg"/><Relationship Id="rId4" Type="http://schemas.openxmlformats.org/officeDocument/2006/relationships/image" Target="../media/image6.png"/><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bstract image of curvy lines">
            <a:extLst>
              <a:ext uri="{FF2B5EF4-FFF2-40B4-BE49-F238E27FC236}">
                <a16:creationId xmlns:a16="http://schemas.microsoft.com/office/drawing/2014/main" id="{81F59575-96AE-45B0-B1FB-3CFC139E9D12}"/>
              </a:ext>
            </a:extLst>
          </p:cNvPr>
          <p:cNvPicPr>
            <a:picLocks noGrp="1" noChangeAspect="1"/>
          </p:cNvPicPr>
          <p:nvPr>
            <p:ph type="pic" sz="quarter" idx="13"/>
          </p:nvPr>
        </p:nvPicPr>
        <p:blipFill>
          <a:blip r:embed="rId3"/>
          <a:srcRect/>
          <a:stretch/>
        </p:blipFill>
        <p:spPr>
          <a:xfrm>
            <a:off x="450" y="1"/>
            <a:ext cx="12191550" cy="6857999"/>
          </a:xfrm>
        </p:spPr>
      </p:pic>
      <p:sp>
        <p:nvSpPr>
          <p:cNvPr id="4" name="Title 3">
            <a:extLst>
              <a:ext uri="{FF2B5EF4-FFF2-40B4-BE49-F238E27FC236}">
                <a16:creationId xmlns:a16="http://schemas.microsoft.com/office/drawing/2014/main" id="{08347D8D-E852-43D5-858E-2D01BE57FA93}"/>
              </a:ext>
            </a:extLst>
          </p:cNvPr>
          <p:cNvSpPr>
            <a:spLocks noGrp="1"/>
          </p:cNvSpPr>
          <p:nvPr>
            <p:ph type="title"/>
          </p:nvPr>
        </p:nvSpPr>
        <p:spPr>
          <a:xfrm>
            <a:off x="2306013" y="2743200"/>
            <a:ext cx="7579973" cy="1371600"/>
          </a:xfrm>
        </p:spPr>
        <p:txBody>
          <a:bodyPr anchor="t" anchorCtr="0">
            <a:normAutofit/>
          </a:bodyPr>
          <a:lstStyle/>
          <a:p>
            <a:pPr algn="ctr"/>
            <a:r>
              <a:rPr lang="en-US" sz="4000" b="1" spc="600" dirty="0"/>
              <a:t>Hand Sign detection</a:t>
            </a:r>
            <a:br>
              <a:rPr lang="en-US" sz="4000" b="1" spc="600" dirty="0"/>
            </a:br>
            <a:r>
              <a:rPr lang="en-US" sz="4000" b="1" spc="600" dirty="0"/>
              <a:t>USING WEBCAM</a:t>
            </a:r>
          </a:p>
        </p:txBody>
      </p:sp>
      <p:sp>
        <p:nvSpPr>
          <p:cNvPr id="2" name="TextBox 1">
            <a:extLst>
              <a:ext uri="{FF2B5EF4-FFF2-40B4-BE49-F238E27FC236}">
                <a16:creationId xmlns:a16="http://schemas.microsoft.com/office/drawing/2014/main" id="{0B3DDC5C-BE5D-4FE8-862D-336553947AC6}"/>
              </a:ext>
            </a:extLst>
          </p:cNvPr>
          <p:cNvSpPr txBox="1"/>
          <p:nvPr/>
        </p:nvSpPr>
        <p:spPr>
          <a:xfrm>
            <a:off x="2895420" y="3867443"/>
            <a:ext cx="5850294" cy="954107"/>
          </a:xfrm>
          <a:prstGeom prst="rect">
            <a:avLst/>
          </a:prstGeom>
          <a:noFill/>
        </p:spPr>
        <p:txBody>
          <a:bodyPr wrap="square" rtlCol="0">
            <a:spAutoFit/>
          </a:bodyPr>
          <a:lstStyle/>
          <a:p>
            <a:pPr algn="ctr"/>
            <a:endParaRPr lang="en-US" sz="2800" dirty="0">
              <a:solidFill>
                <a:schemeClr val="bg1"/>
              </a:solidFill>
            </a:endParaRPr>
          </a:p>
          <a:p>
            <a:pPr algn="ctr"/>
            <a:endParaRPr lang="en-US" sz="2800" dirty="0">
              <a:solidFill>
                <a:schemeClr val="bg1"/>
              </a:solidFill>
            </a:endParaRPr>
          </a:p>
        </p:txBody>
      </p:sp>
    </p:spTree>
    <p:extLst>
      <p:ext uri="{BB962C8B-B14F-4D97-AF65-F5344CB8AC3E}">
        <p14:creationId xmlns:p14="http://schemas.microsoft.com/office/powerpoint/2010/main" val="1558315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WHAT</a:t>
            </a:r>
          </a:p>
        </p:txBody>
      </p:sp>
      <p:sp>
        <p:nvSpPr>
          <p:cNvPr id="7" name="TextBox 6">
            <a:extLst>
              <a:ext uri="{FF2B5EF4-FFF2-40B4-BE49-F238E27FC236}">
                <a16:creationId xmlns:a16="http://schemas.microsoft.com/office/drawing/2014/main" id="{7BFF36BA-2F34-4541-BBF7-445E2E764827}"/>
              </a:ext>
            </a:extLst>
          </p:cNvPr>
          <p:cNvSpPr txBox="1"/>
          <p:nvPr/>
        </p:nvSpPr>
        <p:spPr>
          <a:xfrm>
            <a:off x="2699569" y="1108826"/>
            <a:ext cx="6792862" cy="415819"/>
          </a:xfrm>
          <a:prstGeom prst="rect">
            <a:avLst/>
          </a:prstGeom>
          <a:solidFill>
            <a:schemeClr val="accent5">
              <a:lumMod val="50000"/>
            </a:schemeClr>
          </a:solidFill>
        </p:spPr>
        <p:txBody>
          <a:bodyPr wrap="square" rtlCol="0">
            <a:spAutoFit/>
          </a:bodyPr>
          <a:lstStyle/>
          <a:p>
            <a:pPr algn="ctr">
              <a:lnSpc>
                <a:spcPct val="150000"/>
              </a:lnSpc>
            </a:pPr>
            <a:r>
              <a:rPr lang="en-US" sz="1600" b="1" spc="300" dirty="0">
                <a:solidFill>
                  <a:schemeClr val="bg1">
                    <a:lumMod val="95000"/>
                  </a:schemeClr>
                </a:solidFill>
              </a:rPr>
              <a:t>SOFTWARES AND PACKAGES USED IN PROJECT</a:t>
            </a:r>
          </a:p>
        </p:txBody>
      </p:sp>
      <p:sp>
        <p:nvSpPr>
          <p:cNvPr id="2" name="TextBox 1">
            <a:extLst>
              <a:ext uri="{FF2B5EF4-FFF2-40B4-BE49-F238E27FC236}">
                <a16:creationId xmlns:a16="http://schemas.microsoft.com/office/drawing/2014/main" id="{D193E744-22BD-4C30-9E55-88DEDAFA0566}"/>
              </a:ext>
            </a:extLst>
          </p:cNvPr>
          <p:cNvSpPr txBox="1"/>
          <p:nvPr/>
        </p:nvSpPr>
        <p:spPr>
          <a:xfrm>
            <a:off x="1541161" y="2037396"/>
            <a:ext cx="3872204" cy="4431983"/>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err="1"/>
              <a:t>LabelImg</a:t>
            </a:r>
            <a:endParaRPr lang="en-US" dirty="0"/>
          </a:p>
          <a:p>
            <a:pPr algn="ctr"/>
            <a:endParaRPr lang="en-US" dirty="0"/>
          </a:p>
          <a:p>
            <a:pPr algn="ctr"/>
            <a:endParaRPr lang="en-US" dirty="0"/>
          </a:p>
          <a:p>
            <a:pPr algn="ctr"/>
            <a:endParaRPr lang="en-US" dirty="0"/>
          </a:p>
          <a:p>
            <a:pPr algn="ctr"/>
            <a:endParaRPr lang="en-US" dirty="0"/>
          </a:p>
          <a:p>
            <a:pPr algn="l"/>
            <a:endParaRPr lang="en-US" sz="1600" dirty="0">
              <a:solidFill>
                <a:srgbClr val="333333"/>
              </a:solidFill>
            </a:endParaRPr>
          </a:p>
          <a:p>
            <a:pPr algn="l"/>
            <a:endParaRPr lang="en-US" sz="1600" dirty="0">
              <a:solidFill>
                <a:schemeClr val="tx1">
                  <a:lumMod val="95000"/>
                  <a:lumOff val="5000"/>
                </a:schemeClr>
              </a:solidFill>
            </a:endParaRPr>
          </a:p>
          <a:p>
            <a:pPr algn="l"/>
            <a:r>
              <a:rPr lang="en-US" sz="1600" b="0" i="0" dirty="0" err="1">
                <a:solidFill>
                  <a:schemeClr val="tx1">
                    <a:lumMod val="95000"/>
                    <a:lumOff val="5000"/>
                  </a:schemeClr>
                </a:solidFill>
                <a:effectLst/>
              </a:rPr>
              <a:t>LabelImg</a:t>
            </a:r>
            <a:r>
              <a:rPr lang="en-US" sz="1600" b="0" i="0" dirty="0">
                <a:solidFill>
                  <a:schemeClr val="tx1">
                    <a:lumMod val="95000"/>
                    <a:lumOff val="5000"/>
                  </a:schemeClr>
                </a:solidFill>
                <a:effectLst/>
              </a:rPr>
              <a:t> is a graphical image annotation tool. It is written in Python and uses Qt for its graphical interface. Annotations are saved as XML files in PASCAL VOC format, the format used by </a:t>
            </a:r>
            <a:r>
              <a:rPr lang="en-US" sz="1600" b="0" i="0" u="none" strike="noStrike" dirty="0">
                <a:solidFill>
                  <a:schemeClr val="tx1">
                    <a:lumMod val="95000"/>
                    <a:lumOff val="5000"/>
                  </a:schemeClr>
                </a:solidFill>
                <a:effectLst/>
                <a:hlinkClick r:id="rId11">
                  <a:extLst>
                    <a:ext uri="{A12FA001-AC4F-418D-AE19-62706E023703}">
                      <ahyp:hlinkClr xmlns:ahyp="http://schemas.microsoft.com/office/drawing/2018/hyperlinkcolor" val="tx"/>
                    </a:ext>
                  </a:extLst>
                </a:hlinkClick>
              </a:rPr>
              <a:t>ImageNet</a:t>
            </a:r>
            <a:r>
              <a:rPr lang="en-US" sz="1600" b="0" i="0" dirty="0">
                <a:solidFill>
                  <a:schemeClr val="tx1">
                    <a:lumMod val="95000"/>
                    <a:lumOff val="5000"/>
                  </a:schemeClr>
                </a:solidFill>
                <a:effectLst/>
              </a:rPr>
              <a:t>. Besides, it also supports YOLO and </a:t>
            </a:r>
            <a:r>
              <a:rPr lang="en-US" sz="1600" b="0" i="0" dirty="0" err="1">
                <a:solidFill>
                  <a:schemeClr val="tx1">
                    <a:lumMod val="95000"/>
                    <a:lumOff val="5000"/>
                  </a:schemeClr>
                </a:solidFill>
                <a:effectLst/>
              </a:rPr>
              <a:t>CreateML</a:t>
            </a:r>
            <a:r>
              <a:rPr lang="en-US" sz="1600" b="0" i="0" dirty="0">
                <a:solidFill>
                  <a:schemeClr val="tx1">
                    <a:lumMod val="95000"/>
                    <a:lumOff val="5000"/>
                  </a:schemeClr>
                </a:solidFill>
                <a:effectLst/>
              </a:rPr>
              <a:t> formats.</a:t>
            </a:r>
          </a:p>
          <a:p>
            <a:pPr algn="l"/>
            <a:r>
              <a:rPr lang="en-US" sz="1600" dirty="0">
                <a:solidFill>
                  <a:schemeClr val="tx1">
                    <a:lumMod val="95000"/>
                    <a:lumOff val="5000"/>
                  </a:schemeClr>
                </a:solidFill>
              </a:rPr>
              <a:t>It provides us interface to create bounding boxed around the objects.</a:t>
            </a:r>
          </a:p>
          <a:p>
            <a:pPr algn="l"/>
            <a:endParaRPr lang="en-US" sz="1600" b="0" i="0" dirty="0">
              <a:solidFill>
                <a:schemeClr val="tx1">
                  <a:lumMod val="95000"/>
                  <a:lumOff val="5000"/>
                </a:schemeClr>
              </a:solidFill>
              <a:effectLst/>
            </a:endParaRPr>
          </a:p>
        </p:txBody>
      </p:sp>
      <p:sp>
        <p:nvSpPr>
          <p:cNvPr id="11" name="TextBox 10">
            <a:extLst>
              <a:ext uri="{FF2B5EF4-FFF2-40B4-BE49-F238E27FC236}">
                <a16:creationId xmlns:a16="http://schemas.microsoft.com/office/drawing/2014/main" id="{39689BE6-CF3A-4535-B332-D28718331339}"/>
              </a:ext>
            </a:extLst>
          </p:cNvPr>
          <p:cNvSpPr txBox="1"/>
          <p:nvPr/>
        </p:nvSpPr>
        <p:spPr>
          <a:xfrm>
            <a:off x="6659194" y="2037396"/>
            <a:ext cx="3872205"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err="1"/>
              <a:t>Tensorflow</a:t>
            </a:r>
            <a:r>
              <a:rPr lang="en-US" dirty="0"/>
              <a:t> Object </a:t>
            </a:r>
          </a:p>
          <a:p>
            <a:pPr algn="ctr"/>
            <a:r>
              <a:rPr lang="en-US" dirty="0"/>
              <a:t>Detection API</a:t>
            </a:r>
          </a:p>
          <a:p>
            <a:pPr algn="ctr"/>
            <a:endParaRPr lang="en-US" dirty="0"/>
          </a:p>
          <a:p>
            <a:pPr algn="ctr"/>
            <a:endParaRPr lang="en-US" dirty="0"/>
          </a:p>
          <a:p>
            <a:pPr algn="ctr"/>
            <a:endParaRPr lang="en-US" dirty="0"/>
          </a:p>
          <a:p>
            <a:pPr algn="ctr"/>
            <a:endParaRPr lang="en-US" dirty="0"/>
          </a:p>
          <a:p>
            <a:pPr algn="just"/>
            <a:endParaRPr lang="en-US" sz="1600" b="0" i="0" dirty="0">
              <a:solidFill>
                <a:schemeClr val="tx1">
                  <a:lumMod val="95000"/>
                  <a:lumOff val="5000"/>
                </a:schemeClr>
              </a:solidFill>
              <a:effectLst/>
            </a:endParaRPr>
          </a:p>
          <a:p>
            <a:pPr algn="just"/>
            <a:r>
              <a:rPr lang="en-US" sz="1600" b="0" i="0" dirty="0">
                <a:solidFill>
                  <a:schemeClr val="tx1">
                    <a:lumMod val="95000"/>
                    <a:lumOff val="5000"/>
                  </a:schemeClr>
                </a:solidFill>
                <a:effectLst/>
              </a:rPr>
              <a:t>Creating accurate machine learning models capable of localizing and identifying multiple objects in a single image remains a core challenge in computer vision. The TensorFlow Object Detection API is an open source framework built on top of TensorFlow that makes it easy to construct, train and deploy object detection models.</a:t>
            </a:r>
          </a:p>
          <a:p>
            <a:pPr algn="just"/>
            <a:endParaRPr lang="en-US" sz="1600" b="0" i="0" dirty="0">
              <a:solidFill>
                <a:schemeClr val="tx1">
                  <a:lumMod val="95000"/>
                  <a:lumOff val="5000"/>
                </a:schemeClr>
              </a:solidFill>
              <a:effectLst/>
            </a:endParaRPr>
          </a:p>
        </p:txBody>
      </p:sp>
      <p:pic>
        <p:nvPicPr>
          <p:cNvPr id="8" name="Picture 7" descr="Icon&#10;&#10;Description automatically generated">
            <a:extLst>
              <a:ext uri="{FF2B5EF4-FFF2-40B4-BE49-F238E27FC236}">
                <a16:creationId xmlns:a16="http://schemas.microsoft.com/office/drawing/2014/main" id="{CB4709DB-0159-4862-BC3A-58978AA14C53}"/>
              </a:ext>
            </a:extLst>
          </p:cNvPr>
          <p:cNvPicPr>
            <a:picLocks noChangeAspect="1"/>
          </p:cNvPicPr>
          <p:nvPr/>
        </p:nvPicPr>
        <p:blipFill>
          <a:blip r:embed="rId12"/>
          <a:stretch>
            <a:fillRect/>
          </a:stretch>
        </p:blipFill>
        <p:spPr>
          <a:xfrm>
            <a:off x="2707998" y="2390901"/>
            <a:ext cx="1536700" cy="1536700"/>
          </a:xfrm>
          <a:prstGeom prst="rect">
            <a:avLst/>
          </a:prstGeom>
        </p:spPr>
      </p:pic>
      <p:pic>
        <p:nvPicPr>
          <p:cNvPr id="13" name="Picture 12">
            <a:extLst>
              <a:ext uri="{FF2B5EF4-FFF2-40B4-BE49-F238E27FC236}">
                <a16:creationId xmlns:a16="http://schemas.microsoft.com/office/drawing/2014/main" id="{0711A333-9A15-4006-9BBC-7D0387A41371}"/>
              </a:ext>
            </a:extLst>
          </p:cNvPr>
          <p:cNvPicPr>
            <a:picLocks noChangeAspect="1"/>
          </p:cNvPicPr>
          <p:nvPr/>
        </p:nvPicPr>
        <p:blipFill>
          <a:blip r:embed="rId13"/>
          <a:stretch>
            <a:fillRect/>
          </a:stretch>
        </p:blipFill>
        <p:spPr>
          <a:xfrm>
            <a:off x="7739297" y="2702203"/>
            <a:ext cx="1741137" cy="914097"/>
          </a:xfrm>
          <a:prstGeom prst="rect">
            <a:avLst/>
          </a:prstGeom>
        </p:spPr>
      </p:pic>
    </p:spTree>
    <p:extLst>
      <p:ext uri="{BB962C8B-B14F-4D97-AF65-F5344CB8AC3E}">
        <p14:creationId xmlns:p14="http://schemas.microsoft.com/office/powerpoint/2010/main" val="127237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HOW</a:t>
            </a:r>
          </a:p>
        </p:txBody>
      </p:sp>
      <p:sp>
        <p:nvSpPr>
          <p:cNvPr id="2" name="TextBox 1">
            <a:extLst>
              <a:ext uri="{FF2B5EF4-FFF2-40B4-BE49-F238E27FC236}">
                <a16:creationId xmlns:a16="http://schemas.microsoft.com/office/drawing/2014/main" id="{36FB2216-4BB6-4BBC-858E-9004F5268CBE}"/>
              </a:ext>
            </a:extLst>
          </p:cNvPr>
          <p:cNvSpPr txBox="1"/>
          <p:nvPr/>
        </p:nvSpPr>
        <p:spPr>
          <a:xfrm>
            <a:off x="2332653" y="1017037"/>
            <a:ext cx="7341699" cy="369332"/>
          </a:xfrm>
          <a:prstGeom prst="rect">
            <a:avLst/>
          </a:prstGeom>
          <a:solidFill>
            <a:schemeClr val="accent5">
              <a:lumMod val="50000"/>
            </a:schemeClr>
          </a:solidFill>
        </p:spPr>
        <p:txBody>
          <a:bodyPr wrap="square" rtlCol="0">
            <a:spAutoFit/>
          </a:bodyPr>
          <a:lstStyle/>
          <a:p>
            <a:pPr algn="ctr"/>
            <a:r>
              <a:rPr lang="en-US" spc="300" dirty="0">
                <a:solidFill>
                  <a:schemeClr val="bg1">
                    <a:lumMod val="95000"/>
                  </a:schemeClr>
                </a:solidFill>
              </a:rPr>
              <a:t>1. Collecting Images and creating own dataset</a:t>
            </a:r>
          </a:p>
        </p:txBody>
      </p:sp>
      <p:sp>
        <p:nvSpPr>
          <p:cNvPr id="6" name="TextBox 5">
            <a:extLst>
              <a:ext uri="{FF2B5EF4-FFF2-40B4-BE49-F238E27FC236}">
                <a16:creationId xmlns:a16="http://schemas.microsoft.com/office/drawing/2014/main" id="{621C36D4-A068-4E8E-A0D4-76A7B1E019A2}"/>
              </a:ext>
            </a:extLst>
          </p:cNvPr>
          <p:cNvSpPr txBox="1"/>
          <p:nvPr/>
        </p:nvSpPr>
        <p:spPr>
          <a:xfrm>
            <a:off x="1063690" y="1912776"/>
            <a:ext cx="5032310" cy="4546281"/>
          </a:xfrm>
          <a:prstGeom prst="round2DiagRect">
            <a:avLst/>
          </a:prstGeom>
          <a:solidFill>
            <a:schemeClr val="accent5">
              <a:lumMod val="60000"/>
              <a:lumOff val="40000"/>
            </a:schemeClr>
          </a:solidFill>
        </p:spPr>
        <p:txBody>
          <a:bodyPr wrap="square" rtlCol="0">
            <a:spAutoFit/>
          </a:bodyPr>
          <a:lstStyle/>
          <a:p>
            <a:pPr>
              <a:lnSpc>
                <a:spcPct val="150000"/>
              </a:lnSpc>
            </a:pPr>
            <a:endParaRPr lang="en-US" sz="1600" dirty="0"/>
          </a:p>
          <a:p>
            <a:pPr>
              <a:lnSpc>
                <a:spcPct val="150000"/>
              </a:lnSpc>
            </a:pPr>
            <a:endParaRPr lang="en-US" sz="1600" dirty="0"/>
          </a:p>
          <a:p>
            <a:pPr>
              <a:lnSpc>
                <a:spcPct val="150000"/>
              </a:lnSpc>
            </a:pPr>
            <a:r>
              <a:rPr lang="en-US" sz="1600" dirty="0"/>
              <a:t>This is the first step in which collection of images is done. </a:t>
            </a:r>
          </a:p>
          <a:p>
            <a:pPr>
              <a:lnSpc>
                <a:spcPct val="150000"/>
              </a:lnSpc>
            </a:pPr>
            <a:r>
              <a:rPr lang="en-US" sz="1600" dirty="0"/>
              <a:t>Collecting images in different angles and variety of backgrounds gives more accuracy in detecting the hand sign. </a:t>
            </a:r>
          </a:p>
          <a:p>
            <a:pPr>
              <a:lnSpc>
                <a:spcPct val="150000"/>
              </a:lnSpc>
            </a:pPr>
            <a:r>
              <a:rPr lang="en-US" sz="1600" dirty="0"/>
              <a:t>It is optimal to keep all the images in same size and dimension so that training can be efficient.</a:t>
            </a:r>
          </a:p>
          <a:p>
            <a:pPr>
              <a:lnSpc>
                <a:spcPct val="150000"/>
              </a:lnSpc>
            </a:pPr>
            <a:endParaRPr lang="en-US" sz="1600" dirty="0"/>
          </a:p>
          <a:p>
            <a:pPr>
              <a:lnSpc>
                <a:spcPct val="150000"/>
              </a:lnSpc>
            </a:pPr>
            <a:endParaRPr lang="en-US" sz="1600" dirty="0"/>
          </a:p>
        </p:txBody>
      </p:sp>
      <p:pic>
        <p:nvPicPr>
          <p:cNvPr id="9" name="Picture 8" descr="Graphical user interface, application&#10;&#10;Description automatically generated">
            <a:extLst>
              <a:ext uri="{FF2B5EF4-FFF2-40B4-BE49-F238E27FC236}">
                <a16:creationId xmlns:a16="http://schemas.microsoft.com/office/drawing/2014/main" id="{2A3D8B48-C00D-4003-85B2-89519921CE0A}"/>
              </a:ext>
            </a:extLst>
          </p:cNvPr>
          <p:cNvPicPr>
            <a:picLocks noChangeAspect="1"/>
          </p:cNvPicPr>
          <p:nvPr/>
        </p:nvPicPr>
        <p:blipFill>
          <a:blip r:embed="rId11"/>
          <a:stretch>
            <a:fillRect/>
          </a:stretch>
        </p:blipFill>
        <p:spPr>
          <a:xfrm>
            <a:off x="6773619" y="2140289"/>
            <a:ext cx="4320914" cy="389415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849821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HOW</a:t>
            </a:r>
          </a:p>
        </p:txBody>
      </p:sp>
      <p:sp>
        <p:nvSpPr>
          <p:cNvPr id="2" name="TextBox 1">
            <a:extLst>
              <a:ext uri="{FF2B5EF4-FFF2-40B4-BE49-F238E27FC236}">
                <a16:creationId xmlns:a16="http://schemas.microsoft.com/office/drawing/2014/main" id="{36FB2216-4BB6-4BBC-858E-9004F5268CBE}"/>
              </a:ext>
            </a:extLst>
          </p:cNvPr>
          <p:cNvSpPr txBox="1"/>
          <p:nvPr/>
        </p:nvSpPr>
        <p:spPr>
          <a:xfrm>
            <a:off x="2332653" y="1017037"/>
            <a:ext cx="7341699" cy="369332"/>
          </a:xfrm>
          <a:prstGeom prst="rect">
            <a:avLst/>
          </a:prstGeom>
          <a:solidFill>
            <a:schemeClr val="accent5">
              <a:lumMod val="50000"/>
            </a:schemeClr>
          </a:solidFill>
        </p:spPr>
        <p:txBody>
          <a:bodyPr wrap="square" rtlCol="0">
            <a:spAutoFit/>
          </a:bodyPr>
          <a:lstStyle/>
          <a:p>
            <a:pPr algn="ctr"/>
            <a:r>
              <a:rPr lang="en-US" spc="300" dirty="0">
                <a:solidFill>
                  <a:schemeClr val="bg1">
                    <a:lumMod val="95000"/>
                  </a:schemeClr>
                </a:solidFill>
              </a:rPr>
              <a:t>2. Labelling the images</a:t>
            </a:r>
          </a:p>
        </p:txBody>
      </p:sp>
      <p:sp>
        <p:nvSpPr>
          <p:cNvPr id="6" name="TextBox 5">
            <a:extLst>
              <a:ext uri="{FF2B5EF4-FFF2-40B4-BE49-F238E27FC236}">
                <a16:creationId xmlns:a16="http://schemas.microsoft.com/office/drawing/2014/main" id="{621C36D4-A068-4E8E-A0D4-76A7B1E019A2}"/>
              </a:ext>
            </a:extLst>
          </p:cNvPr>
          <p:cNvSpPr txBox="1"/>
          <p:nvPr/>
        </p:nvSpPr>
        <p:spPr>
          <a:xfrm>
            <a:off x="1063690" y="1912776"/>
            <a:ext cx="5032310" cy="4546281"/>
          </a:xfrm>
          <a:prstGeom prst="round2DiagRect">
            <a:avLst/>
          </a:prstGeom>
          <a:solidFill>
            <a:schemeClr val="accent5">
              <a:lumMod val="60000"/>
              <a:lumOff val="40000"/>
            </a:schemeClr>
          </a:solidFill>
        </p:spPr>
        <p:txBody>
          <a:bodyPr wrap="square" rtlCol="0">
            <a:spAutoFit/>
          </a:bodyPr>
          <a:lstStyle/>
          <a:p>
            <a:pPr>
              <a:lnSpc>
                <a:spcPct val="150000"/>
              </a:lnSpc>
            </a:pPr>
            <a:endParaRPr lang="en-US" sz="1600" dirty="0"/>
          </a:p>
          <a:p>
            <a:pPr>
              <a:lnSpc>
                <a:spcPct val="150000"/>
              </a:lnSpc>
            </a:pPr>
            <a:endParaRPr lang="en-US" sz="1600" dirty="0"/>
          </a:p>
          <a:p>
            <a:pPr>
              <a:lnSpc>
                <a:spcPct val="150000"/>
              </a:lnSpc>
            </a:pPr>
            <a:r>
              <a:rPr lang="en-US" sz="1600" dirty="0"/>
              <a:t>After collecting all the images, they are classified according to their classes.</a:t>
            </a:r>
          </a:p>
          <a:p>
            <a:pPr>
              <a:lnSpc>
                <a:spcPct val="150000"/>
              </a:lnSpc>
            </a:pPr>
            <a:r>
              <a:rPr lang="en-US" sz="1600" dirty="0"/>
              <a:t>Labelling the image means for each class providing a bounding box to the object – here Hand Sign - which needs to be detected.</a:t>
            </a:r>
          </a:p>
          <a:p>
            <a:pPr>
              <a:lnSpc>
                <a:spcPct val="150000"/>
              </a:lnSpc>
            </a:pPr>
            <a:r>
              <a:rPr lang="en-US" sz="1600" dirty="0"/>
              <a:t>A Bounding box keeps the location at which object is present in an image.</a:t>
            </a:r>
          </a:p>
          <a:p>
            <a:pPr>
              <a:lnSpc>
                <a:spcPct val="150000"/>
              </a:lnSpc>
            </a:pPr>
            <a:endParaRPr lang="en-US" sz="1600" dirty="0"/>
          </a:p>
          <a:p>
            <a:pPr>
              <a:lnSpc>
                <a:spcPct val="150000"/>
              </a:lnSpc>
            </a:pPr>
            <a:endParaRPr lang="en-US" sz="1600" dirty="0"/>
          </a:p>
        </p:txBody>
      </p:sp>
      <p:pic>
        <p:nvPicPr>
          <p:cNvPr id="8" name="Picture 7" descr="A person holding his hands up&#10;&#10;Description automatically generated with medium confidence">
            <a:extLst>
              <a:ext uri="{FF2B5EF4-FFF2-40B4-BE49-F238E27FC236}">
                <a16:creationId xmlns:a16="http://schemas.microsoft.com/office/drawing/2014/main" id="{6DB54471-D7F1-434F-B1E6-85A959943991}"/>
              </a:ext>
            </a:extLst>
          </p:cNvPr>
          <p:cNvPicPr>
            <a:picLocks noChangeAspect="1"/>
          </p:cNvPicPr>
          <p:nvPr/>
        </p:nvPicPr>
        <p:blipFill>
          <a:blip r:embed="rId11"/>
          <a:stretch>
            <a:fillRect/>
          </a:stretch>
        </p:blipFill>
        <p:spPr>
          <a:xfrm>
            <a:off x="6422020" y="2508216"/>
            <a:ext cx="2365480" cy="3160282"/>
          </a:xfrm>
          <a:prstGeom prst="rect">
            <a:avLst/>
          </a:prstGeom>
          <a:effectLst>
            <a:outerShdw blurRad="63500" sx="102000" sy="102000" algn="ctr" rotWithShape="0">
              <a:prstClr val="black">
                <a:alpha val="40000"/>
              </a:prstClr>
            </a:outerShdw>
          </a:effectLst>
        </p:spPr>
      </p:pic>
      <p:pic>
        <p:nvPicPr>
          <p:cNvPr id="13" name="Picture 12" descr="Text&#10;&#10;Description automatically generated">
            <a:extLst>
              <a:ext uri="{FF2B5EF4-FFF2-40B4-BE49-F238E27FC236}">
                <a16:creationId xmlns:a16="http://schemas.microsoft.com/office/drawing/2014/main" id="{EC641D79-4CB7-4045-B36A-2B9240B7EDEF}"/>
              </a:ext>
            </a:extLst>
          </p:cNvPr>
          <p:cNvPicPr>
            <a:picLocks noChangeAspect="1"/>
          </p:cNvPicPr>
          <p:nvPr/>
        </p:nvPicPr>
        <p:blipFill>
          <a:blip r:embed="rId12"/>
          <a:stretch>
            <a:fillRect/>
          </a:stretch>
        </p:blipFill>
        <p:spPr>
          <a:xfrm>
            <a:off x="8924544" y="2818197"/>
            <a:ext cx="3081020" cy="25383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754593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HOW</a:t>
            </a:r>
          </a:p>
        </p:txBody>
      </p:sp>
      <p:sp>
        <p:nvSpPr>
          <p:cNvPr id="2" name="TextBox 1">
            <a:extLst>
              <a:ext uri="{FF2B5EF4-FFF2-40B4-BE49-F238E27FC236}">
                <a16:creationId xmlns:a16="http://schemas.microsoft.com/office/drawing/2014/main" id="{36FB2216-4BB6-4BBC-858E-9004F5268CBE}"/>
              </a:ext>
            </a:extLst>
          </p:cNvPr>
          <p:cNvSpPr txBox="1"/>
          <p:nvPr/>
        </p:nvSpPr>
        <p:spPr>
          <a:xfrm>
            <a:off x="2332653" y="1017037"/>
            <a:ext cx="7341699" cy="369332"/>
          </a:xfrm>
          <a:prstGeom prst="rect">
            <a:avLst/>
          </a:prstGeom>
          <a:solidFill>
            <a:schemeClr val="accent5">
              <a:lumMod val="50000"/>
            </a:schemeClr>
          </a:solidFill>
        </p:spPr>
        <p:txBody>
          <a:bodyPr wrap="square" rtlCol="0">
            <a:spAutoFit/>
          </a:bodyPr>
          <a:lstStyle/>
          <a:p>
            <a:pPr algn="ctr"/>
            <a:r>
              <a:rPr lang="en-US" spc="300" dirty="0">
                <a:solidFill>
                  <a:schemeClr val="bg1">
                    <a:lumMod val="95000"/>
                  </a:schemeClr>
                </a:solidFill>
              </a:rPr>
              <a:t>3. Creating </a:t>
            </a:r>
            <a:r>
              <a:rPr lang="en-US" spc="300" dirty="0" err="1">
                <a:solidFill>
                  <a:schemeClr val="bg1">
                    <a:lumMod val="95000"/>
                  </a:schemeClr>
                </a:solidFill>
              </a:rPr>
              <a:t>TFRecords</a:t>
            </a:r>
            <a:endParaRPr lang="en-US" spc="300" dirty="0">
              <a:solidFill>
                <a:schemeClr val="bg1">
                  <a:lumMod val="95000"/>
                </a:schemeClr>
              </a:solidFill>
            </a:endParaRPr>
          </a:p>
        </p:txBody>
      </p:sp>
      <p:sp>
        <p:nvSpPr>
          <p:cNvPr id="6" name="TextBox 5">
            <a:extLst>
              <a:ext uri="{FF2B5EF4-FFF2-40B4-BE49-F238E27FC236}">
                <a16:creationId xmlns:a16="http://schemas.microsoft.com/office/drawing/2014/main" id="{621C36D4-A068-4E8E-A0D4-76A7B1E019A2}"/>
              </a:ext>
            </a:extLst>
          </p:cNvPr>
          <p:cNvSpPr txBox="1"/>
          <p:nvPr/>
        </p:nvSpPr>
        <p:spPr>
          <a:xfrm>
            <a:off x="737119" y="1912776"/>
            <a:ext cx="5924938" cy="4682488"/>
          </a:xfrm>
          <a:prstGeom prst="round2DiagRect">
            <a:avLst/>
          </a:prstGeom>
          <a:solidFill>
            <a:schemeClr val="accent5">
              <a:lumMod val="60000"/>
              <a:lumOff val="40000"/>
            </a:schemeClr>
          </a:solidFill>
        </p:spPr>
        <p:txBody>
          <a:bodyPr wrap="square" rtlCol="0">
            <a:spAutoFit/>
          </a:bodyPr>
          <a:lstStyle/>
          <a:p>
            <a:pPr>
              <a:lnSpc>
                <a:spcPct val="150000"/>
              </a:lnSpc>
            </a:pPr>
            <a:endParaRPr lang="en-US" sz="1600" dirty="0"/>
          </a:p>
          <a:p>
            <a:r>
              <a:rPr lang="en-US" sz="1600" b="0" i="0" dirty="0">
                <a:solidFill>
                  <a:srgbClr val="212529"/>
                </a:solidFill>
                <a:effectLst/>
              </a:rPr>
              <a:t>The </a:t>
            </a:r>
            <a:r>
              <a:rPr lang="en-US" sz="1600" b="0" i="0" dirty="0" err="1">
                <a:solidFill>
                  <a:srgbClr val="212529"/>
                </a:solidFill>
                <a:effectLst/>
              </a:rPr>
              <a:t>TFRecord</a:t>
            </a:r>
            <a:r>
              <a:rPr lang="en-US" sz="1600" b="0" i="0" dirty="0">
                <a:solidFill>
                  <a:srgbClr val="212529"/>
                </a:solidFill>
                <a:effectLst/>
              </a:rPr>
              <a:t> format is a simple format for storing a sequence of binary records. Converting your data into </a:t>
            </a:r>
            <a:r>
              <a:rPr lang="en-US" sz="1600" b="0" i="0" dirty="0" err="1">
                <a:solidFill>
                  <a:srgbClr val="212529"/>
                </a:solidFill>
                <a:effectLst/>
              </a:rPr>
              <a:t>TFRecord</a:t>
            </a:r>
            <a:r>
              <a:rPr lang="en-US" sz="1600" b="0" i="0" dirty="0">
                <a:solidFill>
                  <a:srgbClr val="212529"/>
                </a:solidFill>
                <a:effectLst/>
              </a:rPr>
              <a:t> has many advantages, such as:</a:t>
            </a:r>
          </a:p>
          <a:p>
            <a:endParaRPr lang="en-US" sz="1600" b="0" i="0" dirty="0">
              <a:solidFill>
                <a:srgbClr val="212529"/>
              </a:solidFill>
              <a:effectLst/>
            </a:endParaRPr>
          </a:p>
          <a:p>
            <a:pPr algn="l">
              <a:buFont typeface="Arial" panose="020B0604020202020204" pitchFamily="34" charset="0"/>
              <a:buChar char="•"/>
            </a:pPr>
            <a:r>
              <a:rPr lang="en-US" sz="1600" b="1" i="0" dirty="0">
                <a:solidFill>
                  <a:srgbClr val="212529"/>
                </a:solidFill>
                <a:effectLst/>
              </a:rPr>
              <a:t>More efficient storage</a:t>
            </a:r>
            <a:r>
              <a:rPr lang="en-US" sz="1600" b="0" i="0" dirty="0">
                <a:solidFill>
                  <a:srgbClr val="212529"/>
                </a:solidFill>
                <a:effectLst/>
              </a:rPr>
              <a:t>: the </a:t>
            </a:r>
            <a:r>
              <a:rPr lang="en-US" sz="1600" b="0" i="0" dirty="0" err="1">
                <a:solidFill>
                  <a:srgbClr val="212529"/>
                </a:solidFill>
                <a:effectLst/>
              </a:rPr>
              <a:t>TFRecord</a:t>
            </a:r>
            <a:r>
              <a:rPr lang="en-US" sz="1600" b="0" i="0" dirty="0">
                <a:solidFill>
                  <a:srgbClr val="212529"/>
                </a:solidFill>
                <a:effectLst/>
              </a:rPr>
              <a:t> data can take up less space than the original data.</a:t>
            </a:r>
          </a:p>
          <a:p>
            <a:pPr algn="l">
              <a:buFont typeface="Arial" panose="020B0604020202020204" pitchFamily="34" charset="0"/>
              <a:buChar char="•"/>
            </a:pPr>
            <a:endParaRPr lang="en-US" sz="1600" b="0" i="0" dirty="0">
              <a:solidFill>
                <a:srgbClr val="212529"/>
              </a:solidFill>
              <a:effectLst/>
            </a:endParaRPr>
          </a:p>
          <a:p>
            <a:pPr algn="l">
              <a:buFont typeface="Arial" panose="020B0604020202020204" pitchFamily="34" charset="0"/>
              <a:buChar char="•"/>
            </a:pPr>
            <a:r>
              <a:rPr lang="en-US" sz="1600" b="1" i="0" dirty="0">
                <a:solidFill>
                  <a:srgbClr val="212529"/>
                </a:solidFill>
                <a:effectLst/>
              </a:rPr>
              <a:t>Fast I/O</a:t>
            </a:r>
            <a:r>
              <a:rPr lang="en-US" sz="1600" b="0" i="0" dirty="0">
                <a:solidFill>
                  <a:srgbClr val="212529"/>
                </a:solidFill>
                <a:effectLst/>
              </a:rPr>
              <a:t>: the </a:t>
            </a:r>
            <a:r>
              <a:rPr lang="en-US" sz="1600" b="0" i="0" dirty="0" err="1">
                <a:solidFill>
                  <a:srgbClr val="212529"/>
                </a:solidFill>
                <a:effectLst/>
              </a:rPr>
              <a:t>TFRecord</a:t>
            </a:r>
            <a:r>
              <a:rPr lang="en-US" sz="1600" b="0" i="0" dirty="0">
                <a:solidFill>
                  <a:srgbClr val="212529"/>
                </a:solidFill>
                <a:effectLst/>
              </a:rPr>
              <a:t> format can be read with parallel I/O operations, which is useful for </a:t>
            </a:r>
            <a:r>
              <a:rPr lang="en-US" sz="1600" b="0" i="0" u="none" strike="noStrike" dirty="0">
                <a:solidFill>
                  <a:srgbClr val="D00000"/>
                </a:solidFill>
                <a:effectLst/>
                <a:hlinkClick r:id="rId11"/>
              </a:rPr>
              <a:t>TPUs</a:t>
            </a:r>
            <a:r>
              <a:rPr lang="en-US" sz="1600" b="0" i="0" dirty="0">
                <a:solidFill>
                  <a:srgbClr val="212529"/>
                </a:solidFill>
                <a:effectLst/>
              </a:rPr>
              <a:t> or multiple hosts.</a:t>
            </a:r>
          </a:p>
          <a:p>
            <a:pPr algn="l">
              <a:buFont typeface="Arial" panose="020B0604020202020204" pitchFamily="34" charset="0"/>
              <a:buChar char="•"/>
            </a:pPr>
            <a:endParaRPr lang="en-US" sz="1600" b="0" i="0" dirty="0">
              <a:solidFill>
                <a:srgbClr val="212529"/>
              </a:solidFill>
              <a:effectLst/>
            </a:endParaRPr>
          </a:p>
          <a:p>
            <a:pPr algn="l">
              <a:buFont typeface="Arial" panose="020B0604020202020204" pitchFamily="34" charset="0"/>
              <a:buChar char="•"/>
            </a:pPr>
            <a:r>
              <a:rPr lang="en-US" sz="1600" b="1" i="0" dirty="0">
                <a:solidFill>
                  <a:srgbClr val="212529"/>
                </a:solidFill>
                <a:effectLst/>
              </a:rPr>
              <a:t>Self-contained files</a:t>
            </a:r>
            <a:r>
              <a:rPr lang="en-US" sz="1600" b="0" i="0" dirty="0">
                <a:solidFill>
                  <a:srgbClr val="212529"/>
                </a:solidFill>
                <a:effectLst/>
              </a:rPr>
              <a:t>: the </a:t>
            </a:r>
            <a:r>
              <a:rPr lang="en-US" sz="1600" b="0" i="0" dirty="0" err="1">
                <a:solidFill>
                  <a:srgbClr val="212529"/>
                </a:solidFill>
                <a:effectLst/>
              </a:rPr>
              <a:t>TFRecord</a:t>
            </a:r>
            <a:r>
              <a:rPr lang="en-US" sz="1600" b="0" i="0" dirty="0">
                <a:solidFill>
                  <a:srgbClr val="212529"/>
                </a:solidFill>
                <a:effectLst/>
              </a:rPr>
              <a:t> data can be read from a single source—for example, the </a:t>
            </a:r>
            <a:r>
              <a:rPr lang="en-US" sz="1600" b="0" i="0" u="none" strike="noStrike" dirty="0">
                <a:solidFill>
                  <a:srgbClr val="D00000"/>
                </a:solidFill>
                <a:effectLst/>
                <a:hlinkClick r:id="rId12"/>
              </a:rPr>
              <a:t>COCO2017</a:t>
            </a:r>
            <a:r>
              <a:rPr lang="en-US" sz="1600" b="0" i="0" dirty="0">
                <a:solidFill>
                  <a:srgbClr val="212529"/>
                </a:solidFill>
                <a:effectLst/>
              </a:rPr>
              <a:t> dataset originally stores data in two folders ("images" and "annotations").</a:t>
            </a:r>
          </a:p>
          <a:p>
            <a:pPr>
              <a:lnSpc>
                <a:spcPct val="150000"/>
              </a:lnSpc>
            </a:pPr>
            <a:endParaRPr lang="en-US" sz="1600" dirty="0"/>
          </a:p>
        </p:txBody>
      </p:sp>
      <p:pic>
        <p:nvPicPr>
          <p:cNvPr id="8" name="Picture 7" descr="Graphical user interface, diagram&#10;&#10;Description automatically generated">
            <a:extLst>
              <a:ext uri="{FF2B5EF4-FFF2-40B4-BE49-F238E27FC236}">
                <a16:creationId xmlns:a16="http://schemas.microsoft.com/office/drawing/2014/main" id="{26093E28-886F-44E8-AE73-AC18521EDED4}"/>
              </a:ext>
            </a:extLst>
          </p:cNvPr>
          <p:cNvPicPr>
            <a:picLocks noChangeAspect="1"/>
          </p:cNvPicPr>
          <p:nvPr/>
        </p:nvPicPr>
        <p:blipFill>
          <a:blip r:embed="rId13"/>
          <a:stretch>
            <a:fillRect/>
          </a:stretch>
        </p:blipFill>
        <p:spPr>
          <a:xfrm>
            <a:off x="6865257" y="2726626"/>
            <a:ext cx="4838192" cy="2721483"/>
          </a:xfrm>
          <a:prstGeom prst="rect">
            <a:avLst/>
          </a:prstGeom>
        </p:spPr>
      </p:pic>
    </p:spTree>
    <p:extLst>
      <p:ext uri="{BB962C8B-B14F-4D97-AF65-F5344CB8AC3E}">
        <p14:creationId xmlns:p14="http://schemas.microsoft.com/office/powerpoint/2010/main" val="1620858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HOW</a:t>
            </a:r>
          </a:p>
        </p:txBody>
      </p:sp>
      <p:sp>
        <p:nvSpPr>
          <p:cNvPr id="2" name="TextBox 1">
            <a:extLst>
              <a:ext uri="{FF2B5EF4-FFF2-40B4-BE49-F238E27FC236}">
                <a16:creationId xmlns:a16="http://schemas.microsoft.com/office/drawing/2014/main" id="{36FB2216-4BB6-4BBC-858E-9004F5268CBE}"/>
              </a:ext>
            </a:extLst>
          </p:cNvPr>
          <p:cNvSpPr txBox="1"/>
          <p:nvPr/>
        </p:nvSpPr>
        <p:spPr>
          <a:xfrm>
            <a:off x="2332653" y="1017037"/>
            <a:ext cx="7341699" cy="646331"/>
          </a:xfrm>
          <a:prstGeom prst="rect">
            <a:avLst/>
          </a:prstGeom>
          <a:solidFill>
            <a:schemeClr val="accent5">
              <a:lumMod val="50000"/>
            </a:schemeClr>
          </a:solidFill>
        </p:spPr>
        <p:txBody>
          <a:bodyPr wrap="square" rtlCol="0">
            <a:spAutoFit/>
          </a:bodyPr>
          <a:lstStyle/>
          <a:p>
            <a:pPr algn="ctr"/>
            <a:r>
              <a:rPr lang="en-US" spc="300" dirty="0">
                <a:solidFill>
                  <a:schemeClr val="bg1">
                    <a:lumMod val="95000"/>
                  </a:schemeClr>
                </a:solidFill>
              </a:rPr>
              <a:t>4. Using Transfer Learning to </a:t>
            </a:r>
          </a:p>
          <a:p>
            <a:pPr algn="ctr"/>
            <a:r>
              <a:rPr lang="en-US" spc="300" dirty="0">
                <a:solidFill>
                  <a:schemeClr val="bg1">
                    <a:lumMod val="95000"/>
                  </a:schemeClr>
                </a:solidFill>
              </a:rPr>
              <a:t>train our custom dataset</a:t>
            </a:r>
          </a:p>
        </p:txBody>
      </p:sp>
      <p:sp>
        <p:nvSpPr>
          <p:cNvPr id="6" name="TextBox 5">
            <a:extLst>
              <a:ext uri="{FF2B5EF4-FFF2-40B4-BE49-F238E27FC236}">
                <a16:creationId xmlns:a16="http://schemas.microsoft.com/office/drawing/2014/main" id="{621C36D4-A068-4E8E-A0D4-76A7B1E019A2}"/>
              </a:ext>
            </a:extLst>
          </p:cNvPr>
          <p:cNvSpPr txBox="1"/>
          <p:nvPr/>
        </p:nvSpPr>
        <p:spPr>
          <a:xfrm>
            <a:off x="737118" y="1912776"/>
            <a:ext cx="10664889" cy="4648081"/>
          </a:xfrm>
          <a:prstGeom prst="round2DiagRect">
            <a:avLst/>
          </a:prstGeom>
          <a:solidFill>
            <a:schemeClr val="accent5">
              <a:lumMod val="60000"/>
              <a:lumOff val="40000"/>
            </a:schemeClr>
          </a:solidFill>
        </p:spPr>
        <p:txBody>
          <a:bodyPr wrap="square" rtlCol="0">
            <a:spAutoFit/>
          </a:bodyPr>
          <a:lstStyle/>
          <a:p>
            <a:pPr>
              <a:lnSpc>
                <a:spcPct val="150000"/>
              </a:lnSpc>
            </a:pPr>
            <a:endParaRPr lang="en-US" sz="1600" dirty="0"/>
          </a:p>
          <a:p>
            <a:pPr algn="ctr">
              <a:lnSpc>
                <a:spcPct val="150000"/>
              </a:lnSpc>
            </a:pPr>
            <a:r>
              <a:rPr lang="en-US" b="1" dirty="0">
                <a:solidFill>
                  <a:schemeClr val="accent5">
                    <a:lumMod val="50000"/>
                  </a:schemeClr>
                </a:solidFill>
              </a:rPr>
              <a:t>Transfer Learning:</a:t>
            </a:r>
          </a:p>
          <a:p>
            <a:pPr>
              <a:lnSpc>
                <a:spcPct val="150000"/>
              </a:lnSpc>
            </a:pPr>
            <a:endParaRPr lang="en-US" sz="1600" b="1" dirty="0"/>
          </a:p>
          <a:p>
            <a:pPr algn="just"/>
            <a:r>
              <a:rPr lang="en-US" sz="1600" dirty="0">
                <a:solidFill>
                  <a:srgbClr val="222222"/>
                </a:solidFill>
                <a:effectLst/>
                <a:ea typeface="STKaiti" panose="020B0503020204020204" pitchFamily="2" charset="-122"/>
              </a:rPr>
              <a:t>The reuse of a previously learned model on a new problem is known as transfer learning. It’s particularly popular in deep learning right now since it can train deep neural networks with a small amount of data. </a:t>
            </a:r>
            <a:r>
              <a:rPr lang="en-US" sz="1600" b="0" i="0" dirty="0">
                <a:solidFill>
                  <a:srgbClr val="222222"/>
                </a:solidFill>
                <a:effectLst/>
                <a:ea typeface="STKaiti" panose="020B0503020204020204" pitchFamily="2" charset="-122"/>
              </a:rPr>
              <a:t>This is particularly valuable in the field of data science, as most real-world situations do not require millions of labelled data points to train complicated models.</a:t>
            </a:r>
          </a:p>
          <a:p>
            <a:pPr algn="just"/>
            <a:endParaRPr lang="en-US" sz="1600" dirty="0">
              <a:solidFill>
                <a:srgbClr val="222222"/>
              </a:solidFill>
              <a:ea typeface="STKaiti" panose="020B0503020204020204" pitchFamily="2" charset="-122"/>
            </a:endParaRPr>
          </a:p>
          <a:p>
            <a:pPr algn="just"/>
            <a:r>
              <a:rPr lang="en-US" sz="1600" b="0" i="0" dirty="0">
                <a:solidFill>
                  <a:srgbClr val="222222"/>
                </a:solidFill>
                <a:effectLst/>
                <a:ea typeface="STKaiti" panose="020B0503020204020204" pitchFamily="2" charset="-122"/>
              </a:rPr>
              <a:t>The knowledge of an already trained machine learning model is transferred to a different but closely linked problem throughout transfer learning.</a:t>
            </a:r>
          </a:p>
          <a:p>
            <a:pPr algn="just"/>
            <a:r>
              <a:rPr lang="en-US" sz="1600" dirty="0">
                <a:solidFill>
                  <a:srgbClr val="222222"/>
                </a:solidFill>
                <a:effectLst/>
                <a:ea typeface="STKaiti" panose="02010600040101010101" pitchFamily="2" charset="-122"/>
              </a:rPr>
              <a:t>Transfer learning offers a number of advantages, the most important of which are reduced training time, improved neural network performance (in most circumstances), and the absence of a large amount of data.</a:t>
            </a:r>
          </a:p>
          <a:p>
            <a:pPr algn="just"/>
            <a:r>
              <a:rPr lang="en-US" sz="1600" b="0" i="0" dirty="0">
                <a:solidFill>
                  <a:srgbClr val="222222"/>
                </a:solidFill>
                <a:effectLst/>
                <a:ea typeface="STKaiti" panose="02010600040101010101" pitchFamily="2" charset="-122"/>
              </a:rPr>
              <a:t>To train a neural model from scratch, a lot of data is typically needed, but access to that data isn’t always possible – this is when transfer learning comes in handy.</a:t>
            </a:r>
          </a:p>
          <a:p>
            <a:endParaRPr lang="en-US" sz="1600" dirty="0">
              <a:ea typeface="STKaiti" panose="020B0503020204020204" pitchFamily="2" charset="-122"/>
            </a:endParaRPr>
          </a:p>
        </p:txBody>
      </p:sp>
    </p:spTree>
    <p:extLst>
      <p:ext uri="{BB962C8B-B14F-4D97-AF65-F5344CB8AC3E}">
        <p14:creationId xmlns:p14="http://schemas.microsoft.com/office/powerpoint/2010/main" val="2557012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ackground pattern&#10;&#10;Description automatically generated">
            <a:extLst>
              <a:ext uri="{FF2B5EF4-FFF2-40B4-BE49-F238E27FC236}">
                <a16:creationId xmlns:a16="http://schemas.microsoft.com/office/drawing/2014/main" id="{9E2ECB1A-04D2-43CB-89AA-087875E748E7}"/>
              </a:ext>
            </a:extLst>
          </p:cNvPr>
          <p:cNvPicPr>
            <a:picLocks noChangeAspect="1"/>
          </p:cNvPicPr>
          <p:nvPr/>
        </p:nvPicPr>
        <p:blipFill>
          <a:blip r:embed="rId3"/>
          <a:stretch>
            <a:fillRect/>
          </a:stretch>
        </p:blipFill>
        <p:spPr>
          <a:xfrm>
            <a:off x="0" y="0"/>
            <a:ext cx="12192000" cy="6858000"/>
          </a:xfrm>
          <a:prstGeom prst="rect">
            <a:avLst/>
          </a:prstGeom>
        </p:spPr>
      </p:pic>
      <p:pic>
        <p:nvPicPr>
          <p:cNvPr id="13" name="Picture 12" descr="Diagram&#10;&#10;Description automatically generated">
            <a:extLst>
              <a:ext uri="{FF2B5EF4-FFF2-40B4-BE49-F238E27FC236}">
                <a16:creationId xmlns:a16="http://schemas.microsoft.com/office/drawing/2014/main" id="{FD52ED37-F577-4922-9F12-03BC374E1FD7}"/>
              </a:ext>
            </a:extLst>
          </p:cNvPr>
          <p:cNvPicPr>
            <a:picLocks noChangeAspect="1"/>
          </p:cNvPicPr>
          <p:nvPr/>
        </p:nvPicPr>
        <p:blipFill>
          <a:blip r:embed="rId4"/>
          <a:stretch>
            <a:fillRect/>
          </a:stretch>
        </p:blipFill>
        <p:spPr>
          <a:xfrm>
            <a:off x="3776662" y="216034"/>
            <a:ext cx="4638675" cy="2562225"/>
          </a:xfrm>
          <a:prstGeom prst="rect">
            <a:avLst/>
          </a:prstGeom>
          <a:effectLst>
            <a:outerShdw blurRad="63500" sx="102000" sy="102000" algn="ctr" rotWithShape="0">
              <a:prstClr val="black">
                <a:alpha val="40000"/>
              </a:prstClr>
            </a:outerShdw>
          </a:effectLst>
        </p:spPr>
      </p:pic>
      <p:pic>
        <p:nvPicPr>
          <p:cNvPr id="20" name="Picture 19" descr="Text&#10;&#10;Description automatically generated">
            <a:extLst>
              <a:ext uri="{FF2B5EF4-FFF2-40B4-BE49-F238E27FC236}">
                <a16:creationId xmlns:a16="http://schemas.microsoft.com/office/drawing/2014/main" id="{9FF71ED3-B8CB-49D1-A4FD-3BE71B2BA6E6}"/>
              </a:ext>
            </a:extLst>
          </p:cNvPr>
          <p:cNvPicPr>
            <a:picLocks noChangeAspect="1"/>
          </p:cNvPicPr>
          <p:nvPr/>
        </p:nvPicPr>
        <p:blipFill>
          <a:blip r:embed="rId5"/>
          <a:stretch>
            <a:fillRect/>
          </a:stretch>
        </p:blipFill>
        <p:spPr>
          <a:xfrm>
            <a:off x="1294983" y="2994293"/>
            <a:ext cx="4088779" cy="3572196"/>
          </a:xfrm>
          <a:prstGeom prst="rect">
            <a:avLst/>
          </a:prstGeom>
          <a:effectLst>
            <a:outerShdw blurRad="63500" sx="102000" sy="102000" algn="ctr" rotWithShape="0">
              <a:prstClr val="black">
                <a:alpha val="40000"/>
              </a:prstClr>
            </a:outerShdw>
          </a:effectLst>
        </p:spPr>
      </p:pic>
      <p:pic>
        <p:nvPicPr>
          <p:cNvPr id="22" name="Picture 21" descr="Text&#10;&#10;Description automatically generated">
            <a:extLst>
              <a:ext uri="{FF2B5EF4-FFF2-40B4-BE49-F238E27FC236}">
                <a16:creationId xmlns:a16="http://schemas.microsoft.com/office/drawing/2014/main" id="{A48F91DE-736B-48D4-A4FB-7191A0CACECC}"/>
              </a:ext>
            </a:extLst>
          </p:cNvPr>
          <p:cNvPicPr>
            <a:picLocks noChangeAspect="1"/>
          </p:cNvPicPr>
          <p:nvPr/>
        </p:nvPicPr>
        <p:blipFill>
          <a:blip r:embed="rId6"/>
          <a:stretch>
            <a:fillRect/>
          </a:stretch>
        </p:blipFill>
        <p:spPr>
          <a:xfrm>
            <a:off x="6808239" y="2994293"/>
            <a:ext cx="4016765" cy="360993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2708177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HOW</a:t>
            </a:r>
          </a:p>
        </p:txBody>
      </p:sp>
      <p:sp>
        <p:nvSpPr>
          <p:cNvPr id="2" name="TextBox 1">
            <a:extLst>
              <a:ext uri="{FF2B5EF4-FFF2-40B4-BE49-F238E27FC236}">
                <a16:creationId xmlns:a16="http://schemas.microsoft.com/office/drawing/2014/main" id="{36FB2216-4BB6-4BBC-858E-9004F5268CBE}"/>
              </a:ext>
            </a:extLst>
          </p:cNvPr>
          <p:cNvSpPr txBox="1"/>
          <p:nvPr/>
        </p:nvSpPr>
        <p:spPr>
          <a:xfrm>
            <a:off x="2332653" y="1017037"/>
            <a:ext cx="7341699" cy="369332"/>
          </a:xfrm>
          <a:prstGeom prst="rect">
            <a:avLst/>
          </a:prstGeom>
          <a:solidFill>
            <a:schemeClr val="accent5">
              <a:lumMod val="50000"/>
            </a:schemeClr>
          </a:solidFill>
        </p:spPr>
        <p:txBody>
          <a:bodyPr wrap="square" rtlCol="0">
            <a:spAutoFit/>
          </a:bodyPr>
          <a:lstStyle/>
          <a:p>
            <a:pPr algn="ctr"/>
            <a:r>
              <a:rPr lang="en-US" spc="300" dirty="0">
                <a:solidFill>
                  <a:schemeClr val="bg1">
                    <a:lumMod val="95000"/>
                  </a:schemeClr>
                </a:solidFill>
              </a:rPr>
              <a:t>5. Training the model</a:t>
            </a:r>
          </a:p>
        </p:txBody>
      </p:sp>
      <p:sp>
        <p:nvSpPr>
          <p:cNvPr id="6" name="TextBox 5">
            <a:extLst>
              <a:ext uri="{FF2B5EF4-FFF2-40B4-BE49-F238E27FC236}">
                <a16:creationId xmlns:a16="http://schemas.microsoft.com/office/drawing/2014/main" id="{621C36D4-A068-4E8E-A0D4-76A7B1E019A2}"/>
              </a:ext>
            </a:extLst>
          </p:cNvPr>
          <p:cNvSpPr txBox="1"/>
          <p:nvPr/>
        </p:nvSpPr>
        <p:spPr>
          <a:xfrm>
            <a:off x="737119" y="1912776"/>
            <a:ext cx="5924938" cy="4546281"/>
          </a:xfrm>
          <a:prstGeom prst="round2DiagRect">
            <a:avLst/>
          </a:prstGeom>
          <a:solidFill>
            <a:schemeClr val="accent5">
              <a:lumMod val="60000"/>
              <a:lumOff val="40000"/>
            </a:schemeClr>
          </a:solidFill>
        </p:spPr>
        <p:txBody>
          <a:bodyPr wrap="square" rtlCol="0">
            <a:spAutoFit/>
          </a:bodyPr>
          <a:lstStyle/>
          <a:p>
            <a:pPr>
              <a:lnSpc>
                <a:spcPct val="150000"/>
              </a:lnSpc>
            </a:pPr>
            <a:endParaRPr lang="en-US" sz="1600" dirty="0"/>
          </a:p>
          <a:p>
            <a:pPr>
              <a:lnSpc>
                <a:spcPct val="150000"/>
              </a:lnSpc>
            </a:pPr>
            <a:r>
              <a:rPr lang="en-US" sz="1600" dirty="0"/>
              <a:t>After setting up the </a:t>
            </a:r>
            <a:r>
              <a:rPr lang="en-US" sz="1600" dirty="0" err="1"/>
              <a:t>TFRecords</a:t>
            </a:r>
            <a:r>
              <a:rPr lang="en-US" sz="1600" dirty="0"/>
              <a:t> and transfer learning process, the model is ready to be trained. Here, since the dataset is small – each class contains 15 images – more number of epochs are required to get accurate results.</a:t>
            </a:r>
          </a:p>
          <a:p>
            <a:pPr>
              <a:lnSpc>
                <a:spcPct val="150000"/>
              </a:lnSpc>
            </a:pPr>
            <a:endParaRPr lang="en-US" sz="1600" dirty="0"/>
          </a:p>
          <a:p>
            <a:pPr>
              <a:lnSpc>
                <a:spcPct val="150000"/>
              </a:lnSpc>
            </a:pPr>
            <a:r>
              <a:rPr lang="en-US" sz="1600" dirty="0"/>
              <a:t>Deep learning models require GPU in order to be trained faster. It can also train on CPU but it not recommended.</a:t>
            </a:r>
          </a:p>
          <a:p>
            <a:pPr>
              <a:lnSpc>
                <a:spcPct val="150000"/>
              </a:lnSpc>
            </a:pPr>
            <a:endParaRPr lang="en-US" sz="1600" dirty="0"/>
          </a:p>
          <a:p>
            <a:pPr>
              <a:lnSpc>
                <a:spcPct val="150000"/>
              </a:lnSpc>
            </a:pPr>
            <a:r>
              <a:rPr lang="en-US" sz="1600" dirty="0"/>
              <a:t>For this project, 10000 epochs were required to get better accuracy in Real-Time detection.</a:t>
            </a:r>
          </a:p>
        </p:txBody>
      </p:sp>
      <p:pic>
        <p:nvPicPr>
          <p:cNvPr id="9" name="Picture 8" descr="A picture containing text, weapon, metal, scissors&#10;&#10;Description automatically generated">
            <a:extLst>
              <a:ext uri="{FF2B5EF4-FFF2-40B4-BE49-F238E27FC236}">
                <a16:creationId xmlns:a16="http://schemas.microsoft.com/office/drawing/2014/main" id="{FB57F712-B91C-4F7E-8E04-BD1866506EAE}"/>
              </a:ext>
            </a:extLst>
          </p:cNvPr>
          <p:cNvPicPr>
            <a:picLocks noChangeAspect="1"/>
          </p:cNvPicPr>
          <p:nvPr/>
        </p:nvPicPr>
        <p:blipFill>
          <a:blip r:embed="rId11"/>
          <a:stretch>
            <a:fillRect/>
          </a:stretch>
        </p:blipFill>
        <p:spPr>
          <a:xfrm>
            <a:off x="6889101" y="2719267"/>
            <a:ext cx="4864359" cy="2736202"/>
          </a:xfrm>
          <a:prstGeom prst="rect">
            <a:avLst/>
          </a:prstGeom>
        </p:spPr>
      </p:pic>
    </p:spTree>
    <p:extLst>
      <p:ext uri="{BB962C8B-B14F-4D97-AF65-F5344CB8AC3E}">
        <p14:creationId xmlns:p14="http://schemas.microsoft.com/office/powerpoint/2010/main" val="25156591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HOW</a:t>
            </a:r>
          </a:p>
        </p:txBody>
      </p:sp>
      <p:sp>
        <p:nvSpPr>
          <p:cNvPr id="2" name="TextBox 1">
            <a:extLst>
              <a:ext uri="{FF2B5EF4-FFF2-40B4-BE49-F238E27FC236}">
                <a16:creationId xmlns:a16="http://schemas.microsoft.com/office/drawing/2014/main" id="{36FB2216-4BB6-4BBC-858E-9004F5268CBE}"/>
              </a:ext>
            </a:extLst>
          </p:cNvPr>
          <p:cNvSpPr txBox="1"/>
          <p:nvPr/>
        </p:nvSpPr>
        <p:spPr>
          <a:xfrm>
            <a:off x="2332653" y="1017037"/>
            <a:ext cx="7341699" cy="369332"/>
          </a:xfrm>
          <a:prstGeom prst="rect">
            <a:avLst/>
          </a:prstGeom>
          <a:solidFill>
            <a:schemeClr val="accent5">
              <a:lumMod val="50000"/>
            </a:schemeClr>
          </a:solidFill>
        </p:spPr>
        <p:txBody>
          <a:bodyPr wrap="square" rtlCol="0">
            <a:spAutoFit/>
          </a:bodyPr>
          <a:lstStyle/>
          <a:p>
            <a:pPr algn="ctr"/>
            <a:r>
              <a:rPr lang="en-US" spc="300" dirty="0">
                <a:solidFill>
                  <a:schemeClr val="bg1">
                    <a:lumMod val="95000"/>
                  </a:schemeClr>
                </a:solidFill>
              </a:rPr>
              <a:t>6. Detecting in Real-Time</a:t>
            </a:r>
          </a:p>
        </p:txBody>
      </p:sp>
      <p:sp>
        <p:nvSpPr>
          <p:cNvPr id="6" name="TextBox 5">
            <a:extLst>
              <a:ext uri="{FF2B5EF4-FFF2-40B4-BE49-F238E27FC236}">
                <a16:creationId xmlns:a16="http://schemas.microsoft.com/office/drawing/2014/main" id="{621C36D4-A068-4E8E-A0D4-76A7B1E019A2}"/>
              </a:ext>
            </a:extLst>
          </p:cNvPr>
          <p:cNvSpPr txBox="1"/>
          <p:nvPr/>
        </p:nvSpPr>
        <p:spPr>
          <a:xfrm>
            <a:off x="730549" y="2170056"/>
            <a:ext cx="4504662" cy="4137658"/>
          </a:xfrm>
          <a:prstGeom prst="round2DiagRect">
            <a:avLst/>
          </a:prstGeom>
          <a:solidFill>
            <a:schemeClr val="accent5">
              <a:lumMod val="60000"/>
              <a:lumOff val="40000"/>
            </a:schemeClr>
          </a:solidFill>
        </p:spPr>
        <p:txBody>
          <a:bodyPr wrap="square" rtlCol="0">
            <a:spAutoFit/>
          </a:bodyPr>
          <a:lstStyle/>
          <a:p>
            <a:pPr>
              <a:lnSpc>
                <a:spcPct val="150000"/>
              </a:lnSpc>
            </a:pPr>
            <a:endParaRPr lang="en-US" sz="1600" dirty="0"/>
          </a:p>
          <a:p>
            <a:pPr>
              <a:lnSpc>
                <a:spcPct val="150000"/>
              </a:lnSpc>
            </a:pPr>
            <a:r>
              <a:rPr lang="en-US" sz="1600" dirty="0"/>
              <a:t>After the model is successfully trained, with the help of </a:t>
            </a:r>
            <a:r>
              <a:rPr lang="en-US" sz="1600" dirty="0" err="1"/>
              <a:t>Opencv</a:t>
            </a:r>
            <a:r>
              <a:rPr lang="en-US" sz="1600" dirty="0"/>
              <a:t> and </a:t>
            </a:r>
            <a:r>
              <a:rPr lang="en-US" sz="1600" dirty="0" err="1"/>
              <a:t>Numpy</a:t>
            </a:r>
            <a:r>
              <a:rPr lang="en-US" sz="1600" dirty="0"/>
              <a:t>, the frames of videos are computed and detection of Hand Sign is shown on the screen.</a:t>
            </a:r>
          </a:p>
          <a:p>
            <a:pPr>
              <a:lnSpc>
                <a:spcPct val="150000"/>
              </a:lnSpc>
            </a:pPr>
            <a:endParaRPr lang="en-US" sz="1600" dirty="0"/>
          </a:p>
          <a:p>
            <a:pPr>
              <a:lnSpc>
                <a:spcPct val="150000"/>
              </a:lnSpc>
            </a:pPr>
            <a:r>
              <a:rPr lang="en-US" sz="1600" dirty="0"/>
              <a:t>A bounding box is displayed with the name of Hand Sign and the accuracy at which it is detecting the Hand Sign is shown.</a:t>
            </a:r>
          </a:p>
          <a:p>
            <a:pPr>
              <a:lnSpc>
                <a:spcPct val="150000"/>
              </a:lnSpc>
            </a:pPr>
            <a:endParaRPr lang="en-US" sz="1600" dirty="0"/>
          </a:p>
        </p:txBody>
      </p:sp>
      <p:pic>
        <p:nvPicPr>
          <p:cNvPr id="11" name="Picture 10" descr="A person holding up a thumb&#10;&#10;Description automatically generated with low confidence">
            <a:extLst>
              <a:ext uri="{FF2B5EF4-FFF2-40B4-BE49-F238E27FC236}">
                <a16:creationId xmlns:a16="http://schemas.microsoft.com/office/drawing/2014/main" id="{2E0FCE83-883B-4104-8C14-AF3619B1E2D4}"/>
              </a:ext>
            </a:extLst>
          </p:cNvPr>
          <p:cNvPicPr>
            <a:picLocks noChangeAspect="1"/>
          </p:cNvPicPr>
          <p:nvPr/>
        </p:nvPicPr>
        <p:blipFill>
          <a:blip r:embed="rId11"/>
          <a:stretch>
            <a:fillRect/>
          </a:stretch>
        </p:blipFill>
        <p:spPr>
          <a:xfrm>
            <a:off x="5521701" y="1625188"/>
            <a:ext cx="3108180" cy="2462180"/>
          </a:xfrm>
          <a:prstGeom prst="rect">
            <a:avLst/>
          </a:prstGeom>
          <a:effectLst>
            <a:outerShdw blurRad="63500" sx="102000" sy="102000" algn="ctr" rotWithShape="0">
              <a:prstClr val="black">
                <a:alpha val="40000"/>
              </a:prstClr>
            </a:outerShdw>
          </a:effectLst>
        </p:spPr>
      </p:pic>
      <p:pic>
        <p:nvPicPr>
          <p:cNvPr id="13" name="Picture 12" descr="A person holding up his hand&#10;&#10;Description automatically generated with low confidence">
            <a:extLst>
              <a:ext uri="{FF2B5EF4-FFF2-40B4-BE49-F238E27FC236}">
                <a16:creationId xmlns:a16="http://schemas.microsoft.com/office/drawing/2014/main" id="{4ED21BDC-AF29-40BE-A698-77037A1823A0}"/>
              </a:ext>
            </a:extLst>
          </p:cNvPr>
          <p:cNvPicPr>
            <a:picLocks noChangeAspect="1"/>
          </p:cNvPicPr>
          <p:nvPr/>
        </p:nvPicPr>
        <p:blipFill>
          <a:blip r:embed="rId12"/>
          <a:stretch>
            <a:fillRect/>
          </a:stretch>
        </p:blipFill>
        <p:spPr>
          <a:xfrm>
            <a:off x="8784054" y="1625188"/>
            <a:ext cx="3136040" cy="2462180"/>
          </a:xfrm>
          <a:prstGeom prst="rect">
            <a:avLst/>
          </a:prstGeom>
          <a:effectLst>
            <a:outerShdw blurRad="63500" sx="102000" sy="102000" algn="ctr" rotWithShape="0">
              <a:prstClr val="black">
                <a:alpha val="40000"/>
              </a:prstClr>
            </a:outerShdw>
          </a:effectLst>
        </p:spPr>
      </p:pic>
      <p:pic>
        <p:nvPicPr>
          <p:cNvPr id="15" name="Picture 14" descr="A person holding up his hand&#10;&#10;Description automatically generated with low confidence">
            <a:extLst>
              <a:ext uri="{FF2B5EF4-FFF2-40B4-BE49-F238E27FC236}">
                <a16:creationId xmlns:a16="http://schemas.microsoft.com/office/drawing/2014/main" id="{D6751E92-3FA1-403B-9B13-BE6A16645127}"/>
              </a:ext>
            </a:extLst>
          </p:cNvPr>
          <p:cNvPicPr>
            <a:picLocks noChangeAspect="1"/>
          </p:cNvPicPr>
          <p:nvPr/>
        </p:nvPicPr>
        <p:blipFill>
          <a:blip r:embed="rId13"/>
          <a:stretch>
            <a:fillRect/>
          </a:stretch>
        </p:blipFill>
        <p:spPr>
          <a:xfrm>
            <a:off x="5521700" y="4238885"/>
            <a:ext cx="3108181" cy="2440307"/>
          </a:xfrm>
          <a:prstGeom prst="rect">
            <a:avLst/>
          </a:prstGeom>
          <a:effectLst>
            <a:outerShdw blurRad="63500" sx="102000" sy="102000" algn="ctr" rotWithShape="0">
              <a:prstClr val="black">
                <a:alpha val="40000"/>
              </a:prstClr>
            </a:outerShdw>
          </a:effectLst>
        </p:spPr>
      </p:pic>
      <p:pic>
        <p:nvPicPr>
          <p:cNvPr id="18" name="Picture 17" descr="A picture containing text, person, indoor, game&#10;&#10;Description automatically generated">
            <a:extLst>
              <a:ext uri="{FF2B5EF4-FFF2-40B4-BE49-F238E27FC236}">
                <a16:creationId xmlns:a16="http://schemas.microsoft.com/office/drawing/2014/main" id="{C81524D4-DC59-4820-8537-C1411C7921C5}"/>
              </a:ext>
            </a:extLst>
          </p:cNvPr>
          <p:cNvPicPr>
            <a:picLocks noChangeAspect="1"/>
          </p:cNvPicPr>
          <p:nvPr/>
        </p:nvPicPr>
        <p:blipFill>
          <a:blip r:embed="rId14"/>
          <a:stretch>
            <a:fillRect/>
          </a:stretch>
        </p:blipFill>
        <p:spPr>
          <a:xfrm>
            <a:off x="8809652" y="4238885"/>
            <a:ext cx="3098861" cy="2440307"/>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77268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0412" y="295107"/>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CONCLUSION</a:t>
            </a:r>
          </a:p>
        </p:txBody>
      </p:sp>
      <p:sp>
        <p:nvSpPr>
          <p:cNvPr id="6" name="TextBox 5">
            <a:extLst>
              <a:ext uri="{FF2B5EF4-FFF2-40B4-BE49-F238E27FC236}">
                <a16:creationId xmlns:a16="http://schemas.microsoft.com/office/drawing/2014/main" id="{621C36D4-A068-4E8E-A0D4-76A7B1E019A2}"/>
              </a:ext>
            </a:extLst>
          </p:cNvPr>
          <p:cNvSpPr txBox="1"/>
          <p:nvPr/>
        </p:nvSpPr>
        <p:spPr>
          <a:xfrm>
            <a:off x="908292" y="2109237"/>
            <a:ext cx="10375416" cy="3729036"/>
          </a:xfrm>
          <a:prstGeom prst="round2DiagRect">
            <a:avLst/>
          </a:prstGeom>
          <a:solidFill>
            <a:schemeClr val="accent5">
              <a:lumMod val="60000"/>
              <a:lumOff val="40000"/>
            </a:schemeClr>
          </a:solidFill>
        </p:spPr>
        <p:txBody>
          <a:bodyPr wrap="square" rtlCol="0">
            <a:spAutoFit/>
          </a:bodyPr>
          <a:lstStyle/>
          <a:p>
            <a:pPr>
              <a:lnSpc>
                <a:spcPct val="150000"/>
              </a:lnSpc>
            </a:pPr>
            <a:endParaRPr lang="en-US" sz="1600" dirty="0"/>
          </a:p>
          <a:p>
            <a:pPr marL="285750" indent="-285750">
              <a:lnSpc>
                <a:spcPct val="150000"/>
              </a:lnSpc>
              <a:buFont typeface="Wingdings" panose="05000000000000000000" pitchFamily="2" charset="2"/>
              <a:buChar char="q"/>
            </a:pPr>
            <a:r>
              <a:rPr lang="en-US" sz="1600" dirty="0"/>
              <a:t>This project aims to reduce communication gap between people.</a:t>
            </a:r>
          </a:p>
          <a:p>
            <a:pPr marL="285750" indent="-285750">
              <a:lnSpc>
                <a:spcPct val="150000"/>
              </a:lnSpc>
              <a:buFont typeface="Wingdings" panose="05000000000000000000" pitchFamily="2" charset="2"/>
              <a:buChar char="q"/>
            </a:pPr>
            <a:endParaRPr lang="en-US" sz="1600" dirty="0"/>
          </a:p>
          <a:p>
            <a:pPr marL="285750" indent="-285750">
              <a:lnSpc>
                <a:spcPct val="150000"/>
              </a:lnSpc>
              <a:buFont typeface="Wingdings" panose="05000000000000000000" pitchFamily="2" charset="2"/>
              <a:buChar char="q"/>
            </a:pPr>
            <a:r>
              <a:rPr lang="en-US" sz="1600" dirty="0"/>
              <a:t>By increasing the dataset, the accuracy of detecting Hand Sign can be improved and it can detect in variety of conditions.</a:t>
            </a:r>
          </a:p>
          <a:p>
            <a:pPr marL="285750" indent="-285750">
              <a:lnSpc>
                <a:spcPct val="150000"/>
              </a:lnSpc>
              <a:buFont typeface="Wingdings" panose="05000000000000000000" pitchFamily="2" charset="2"/>
              <a:buChar char="q"/>
            </a:pPr>
            <a:endParaRPr lang="en-US" sz="1600" dirty="0"/>
          </a:p>
          <a:p>
            <a:pPr marL="285750" indent="-285750">
              <a:lnSpc>
                <a:spcPct val="150000"/>
              </a:lnSpc>
              <a:buFont typeface="Wingdings" panose="05000000000000000000" pitchFamily="2" charset="2"/>
              <a:buChar char="q"/>
            </a:pPr>
            <a:r>
              <a:rPr lang="en-US" sz="1600" dirty="0">
                <a:effectLst/>
                <a:latin typeface="Segoe UI (Body)"/>
                <a:ea typeface="Times New Roman" panose="02020603050405020304" pitchFamily="18" charset="0"/>
              </a:rPr>
              <a:t>It provides an interface for differently abled (deaf people) to be able to communicate through their hand gestures easily and efficiently.</a:t>
            </a:r>
          </a:p>
          <a:p>
            <a:pPr>
              <a:lnSpc>
                <a:spcPct val="150000"/>
              </a:lnSpc>
            </a:pPr>
            <a:endParaRPr lang="en-US" sz="1600" dirty="0">
              <a:latin typeface="Segoe UI (Body)"/>
            </a:endParaRPr>
          </a:p>
        </p:txBody>
      </p:sp>
    </p:spTree>
    <p:extLst>
      <p:ext uri="{BB962C8B-B14F-4D97-AF65-F5344CB8AC3E}">
        <p14:creationId xmlns:p14="http://schemas.microsoft.com/office/powerpoint/2010/main" val="276893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0155C201-94DD-458D-84A5-F906514774DC}"/>
              </a:ext>
            </a:extLst>
          </p:cNvPr>
          <p:cNvPicPr>
            <a:picLocks noChangeAspect="1"/>
          </p:cNvPicPr>
          <p:nvPr/>
        </p:nvPicPr>
        <p:blipFill>
          <a:blip r:embed="rId2"/>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30F94CA2-3F49-47ED-8244-B7513869B0FE}"/>
              </a:ext>
            </a:extLst>
          </p:cNvPr>
          <p:cNvSpPr txBox="1"/>
          <p:nvPr/>
        </p:nvSpPr>
        <p:spPr>
          <a:xfrm>
            <a:off x="1505339" y="2921168"/>
            <a:ext cx="9181322" cy="1015663"/>
          </a:xfrm>
          <a:prstGeom prst="rect">
            <a:avLst/>
          </a:prstGeom>
          <a:noFill/>
        </p:spPr>
        <p:txBody>
          <a:bodyPr wrap="square" rtlCol="0">
            <a:spAutoFit/>
          </a:bodyPr>
          <a:lstStyle/>
          <a:p>
            <a:pPr algn="ctr"/>
            <a:r>
              <a:rPr lang="en-US" sz="6000" dirty="0">
                <a:solidFill>
                  <a:schemeClr val="bg1">
                    <a:lumMod val="95000"/>
                  </a:schemeClr>
                </a:solidFill>
              </a:rPr>
              <a:t>THANK YOU</a:t>
            </a:r>
          </a:p>
        </p:txBody>
      </p:sp>
    </p:spTree>
    <p:extLst>
      <p:ext uri="{BB962C8B-B14F-4D97-AF65-F5344CB8AC3E}">
        <p14:creationId xmlns:p14="http://schemas.microsoft.com/office/powerpoint/2010/main" val="2645794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5A981B-6487-4B00-9EAF-D0D748FA6014}"/>
              </a:ext>
            </a:extLst>
          </p:cNvPr>
          <p:cNvSpPr>
            <a:spLocks noGrp="1"/>
          </p:cNvSpPr>
          <p:nvPr>
            <p:ph type="title"/>
          </p:nvPr>
        </p:nvSpPr>
        <p:spPr>
          <a:xfrm>
            <a:off x="457199" y="914400"/>
            <a:ext cx="11174819" cy="903767"/>
          </a:xfrm>
        </p:spPr>
        <p:txBody>
          <a:bodyPr/>
          <a:lstStyle/>
          <a:p>
            <a:r>
              <a:rPr lang="en-US" dirty="0"/>
              <a:t>VERY PERI</a:t>
            </a:r>
          </a:p>
        </p:txBody>
      </p:sp>
      <p:pic>
        <p:nvPicPr>
          <p:cNvPr id="7" name="Picture 6" descr="Color swatch of very peri">
            <a:extLst>
              <a:ext uri="{FF2B5EF4-FFF2-40B4-BE49-F238E27FC236}">
                <a16:creationId xmlns:a16="http://schemas.microsoft.com/office/drawing/2014/main" id="{4EE36BF8-E980-469A-814D-E91B4A9AAE46}"/>
              </a:ext>
            </a:extLst>
          </p:cNvPr>
          <p:cNvPicPr>
            <a:picLocks noChangeAspect="1"/>
          </p:cNvPicPr>
          <p:nvPr/>
        </p:nvPicPr>
        <p:blipFill>
          <a:blip r:embed="rId3"/>
          <a:stretch>
            <a:fillRect/>
          </a:stretch>
        </p:blipFill>
        <p:spPr>
          <a:xfrm>
            <a:off x="718453" y="2432654"/>
            <a:ext cx="2144490" cy="2882194"/>
          </a:xfrm>
          <a:prstGeom prst="rect">
            <a:avLst/>
          </a:prstGeom>
        </p:spPr>
      </p:pic>
      <p:sp>
        <p:nvSpPr>
          <p:cNvPr id="6" name="Text Placeholder 5">
            <a:extLst>
              <a:ext uri="{FF2B5EF4-FFF2-40B4-BE49-F238E27FC236}">
                <a16:creationId xmlns:a16="http://schemas.microsoft.com/office/drawing/2014/main" id="{B43F7E3B-CE99-4770-8587-6554C15693F8}"/>
              </a:ext>
            </a:extLst>
          </p:cNvPr>
          <p:cNvSpPr>
            <a:spLocks noGrp="1"/>
          </p:cNvSpPr>
          <p:nvPr>
            <p:ph type="body" sz="quarter" idx="14"/>
          </p:nvPr>
        </p:nvSpPr>
        <p:spPr>
          <a:xfrm>
            <a:off x="3429000" y="2240280"/>
            <a:ext cx="4645152" cy="4197096"/>
          </a:xfrm>
        </p:spPr>
        <p:txBody>
          <a:bodyPr/>
          <a:lstStyle/>
          <a:p>
            <a:r>
              <a:rPr lang="en-US" dirty="0"/>
              <a:t>Introducing the Pantone Color of the Year 2022. PANTONE 17-3938 Very Peri is a dynamic hue that blends the faithfulness and constancy of blue with the energy and excitement of red. </a:t>
            </a:r>
          </a:p>
          <a:p>
            <a:r>
              <a:rPr lang="en-US" dirty="0"/>
              <a:t> </a:t>
            </a:r>
          </a:p>
          <a:p>
            <a:r>
              <a:rPr lang="en-US" dirty="0"/>
              <a:t>The four color palettes in this template feature Very Peri to help you express your ideas and convey the right mood. Read on to learn how to use these colors in any presentation.</a:t>
            </a:r>
          </a:p>
        </p:txBody>
      </p:sp>
      <p:pic>
        <p:nvPicPr>
          <p:cNvPr id="10" name="Picture Placeholder 9" descr="Background pattern&#10;&#10;Description automatically generated">
            <a:extLst>
              <a:ext uri="{FF2B5EF4-FFF2-40B4-BE49-F238E27FC236}">
                <a16:creationId xmlns:a16="http://schemas.microsoft.com/office/drawing/2014/main" id="{841075FD-DE18-435D-B701-2CC05C77A067}"/>
              </a:ext>
            </a:extLst>
          </p:cNvPr>
          <p:cNvPicPr>
            <a:picLocks noGrp="1" noChangeAspect="1"/>
          </p:cNvPicPr>
          <p:nvPr>
            <p:ph type="pic" sz="quarter" idx="13"/>
          </p:nvPr>
        </p:nvPicPr>
        <p:blipFill>
          <a:blip r:embed="rId4"/>
          <a:srcRect/>
          <a:stretch>
            <a:fillRect/>
          </a:stretch>
        </p:blipFill>
        <p:spPr/>
      </p:pic>
      <p:sp>
        <p:nvSpPr>
          <p:cNvPr id="11" name="TextBox 10">
            <a:extLst>
              <a:ext uri="{FF2B5EF4-FFF2-40B4-BE49-F238E27FC236}">
                <a16:creationId xmlns:a16="http://schemas.microsoft.com/office/drawing/2014/main" id="{0D002B39-1FAD-4797-B331-612225CFEFB3}"/>
              </a:ext>
            </a:extLst>
          </p:cNvPr>
          <p:cNvSpPr txBox="1"/>
          <p:nvPr/>
        </p:nvSpPr>
        <p:spPr>
          <a:xfrm>
            <a:off x="559982" y="501876"/>
            <a:ext cx="10552922" cy="954107"/>
          </a:xfrm>
          <a:prstGeom prst="rect">
            <a:avLst/>
          </a:prstGeom>
          <a:noFill/>
        </p:spPr>
        <p:txBody>
          <a:bodyPr wrap="square" rtlCol="0">
            <a:spAutoFit/>
          </a:bodyPr>
          <a:lstStyle/>
          <a:p>
            <a:pPr algn="ctr"/>
            <a:r>
              <a:rPr lang="en-US" sz="2800" dirty="0">
                <a:solidFill>
                  <a:schemeClr val="bg1"/>
                </a:solidFill>
              </a:rPr>
              <a:t>The Following Are The Contents Of This Presentation</a:t>
            </a:r>
          </a:p>
          <a:p>
            <a:pPr algn="ctr"/>
            <a:r>
              <a:rPr lang="en-US" sz="2800" dirty="0">
                <a:solidFill>
                  <a:schemeClr val="bg1"/>
                </a:solidFill>
              </a:rPr>
              <a:t> Dealing With:</a:t>
            </a:r>
          </a:p>
        </p:txBody>
      </p:sp>
      <p:sp>
        <p:nvSpPr>
          <p:cNvPr id="12" name="TextBox 11">
            <a:extLst>
              <a:ext uri="{FF2B5EF4-FFF2-40B4-BE49-F238E27FC236}">
                <a16:creationId xmlns:a16="http://schemas.microsoft.com/office/drawing/2014/main" id="{55E5C0CA-A4EB-490A-A573-CCF9DF5D0C5C}"/>
              </a:ext>
            </a:extLst>
          </p:cNvPr>
          <p:cNvSpPr txBox="1"/>
          <p:nvPr/>
        </p:nvSpPr>
        <p:spPr>
          <a:xfrm>
            <a:off x="923731" y="2332653"/>
            <a:ext cx="3233056" cy="3139321"/>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endParaRPr lang="en-US" dirty="0">
              <a:solidFill>
                <a:schemeClr val="accent5">
                  <a:lumMod val="50000"/>
                </a:schemeClr>
              </a:solidFill>
            </a:endParaRPr>
          </a:p>
          <a:p>
            <a:pPr algn="ctr"/>
            <a:r>
              <a:rPr lang="en-US" dirty="0">
                <a:solidFill>
                  <a:srgbClr val="002060"/>
                </a:solidFill>
              </a:rPr>
              <a:t>WHY</a:t>
            </a:r>
          </a:p>
          <a:p>
            <a:pPr algn="ctr"/>
            <a:endParaRPr lang="en-US" dirty="0">
              <a:solidFill>
                <a:schemeClr val="accent5">
                  <a:lumMod val="50000"/>
                </a:schemeClr>
              </a:solidFill>
            </a:endParaRPr>
          </a:p>
          <a:p>
            <a:pPr algn="ctr"/>
            <a:endParaRPr lang="en-US" dirty="0">
              <a:solidFill>
                <a:schemeClr val="accent5">
                  <a:lumMod val="50000"/>
                </a:schemeClr>
              </a:solidFill>
            </a:endParaRPr>
          </a:p>
          <a:p>
            <a:pPr algn="ctr"/>
            <a:r>
              <a:rPr lang="en-US" dirty="0">
                <a:solidFill>
                  <a:schemeClr val="accent5">
                    <a:lumMod val="50000"/>
                  </a:schemeClr>
                </a:solidFill>
              </a:rPr>
              <a:t>The main purpose of choosing this project and idea behind developing this model</a:t>
            </a:r>
          </a:p>
          <a:p>
            <a:pPr algn="ctr"/>
            <a:endParaRPr lang="en-US" dirty="0">
              <a:solidFill>
                <a:schemeClr val="accent5">
                  <a:lumMod val="50000"/>
                </a:schemeClr>
              </a:solidFill>
            </a:endParaRPr>
          </a:p>
          <a:p>
            <a:pPr algn="ctr"/>
            <a:endParaRPr lang="en-US" dirty="0">
              <a:solidFill>
                <a:schemeClr val="accent5">
                  <a:lumMod val="50000"/>
                </a:schemeClr>
              </a:solidFill>
            </a:endParaRPr>
          </a:p>
          <a:p>
            <a:pPr algn="ctr"/>
            <a:endParaRPr lang="en-US" dirty="0">
              <a:solidFill>
                <a:schemeClr val="accent5">
                  <a:lumMod val="50000"/>
                </a:schemeClr>
              </a:solidFill>
            </a:endParaRPr>
          </a:p>
          <a:p>
            <a:pPr algn="ctr"/>
            <a:endParaRPr lang="en-US" dirty="0">
              <a:solidFill>
                <a:schemeClr val="accent5">
                  <a:lumMod val="50000"/>
                </a:schemeClr>
              </a:solidFill>
            </a:endParaRPr>
          </a:p>
        </p:txBody>
      </p:sp>
      <p:sp>
        <p:nvSpPr>
          <p:cNvPr id="13" name="TextBox 12">
            <a:extLst>
              <a:ext uri="{FF2B5EF4-FFF2-40B4-BE49-F238E27FC236}">
                <a16:creationId xmlns:a16="http://schemas.microsoft.com/office/drawing/2014/main" id="{43ABA4DD-39F4-4472-8702-1BBD3F5092D6}"/>
              </a:ext>
            </a:extLst>
          </p:cNvPr>
          <p:cNvSpPr txBox="1"/>
          <p:nvPr/>
        </p:nvSpPr>
        <p:spPr>
          <a:xfrm>
            <a:off x="4479471" y="2332653"/>
            <a:ext cx="3233057" cy="3139321"/>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endParaRPr lang="en-US" dirty="0">
              <a:solidFill>
                <a:schemeClr val="accent5">
                  <a:lumMod val="50000"/>
                </a:schemeClr>
              </a:solidFill>
            </a:endParaRPr>
          </a:p>
          <a:p>
            <a:pPr algn="ctr"/>
            <a:r>
              <a:rPr lang="en-US" dirty="0">
                <a:solidFill>
                  <a:schemeClr val="accent5">
                    <a:lumMod val="50000"/>
                  </a:schemeClr>
                </a:solidFill>
              </a:rPr>
              <a:t>WHAT</a:t>
            </a:r>
          </a:p>
          <a:p>
            <a:pPr algn="ctr"/>
            <a:endParaRPr lang="en-US" dirty="0">
              <a:solidFill>
                <a:schemeClr val="accent5">
                  <a:lumMod val="50000"/>
                </a:schemeClr>
              </a:solidFill>
            </a:endParaRPr>
          </a:p>
          <a:p>
            <a:pPr algn="ctr"/>
            <a:endParaRPr lang="en-US" dirty="0">
              <a:solidFill>
                <a:schemeClr val="accent5">
                  <a:lumMod val="50000"/>
                </a:schemeClr>
              </a:solidFill>
            </a:endParaRPr>
          </a:p>
          <a:p>
            <a:pPr algn="ctr"/>
            <a:r>
              <a:rPr lang="en-US" dirty="0">
                <a:solidFill>
                  <a:schemeClr val="accent5">
                    <a:lumMod val="50000"/>
                  </a:schemeClr>
                </a:solidFill>
              </a:rPr>
              <a:t>With the notion set in mind, the procedure in order to solve the problem and accomplishing our goal</a:t>
            </a:r>
          </a:p>
          <a:p>
            <a:pPr algn="ctr"/>
            <a:endParaRPr lang="en-US" dirty="0">
              <a:solidFill>
                <a:schemeClr val="accent5">
                  <a:lumMod val="50000"/>
                </a:schemeClr>
              </a:solidFill>
            </a:endParaRPr>
          </a:p>
          <a:p>
            <a:pPr algn="ctr"/>
            <a:endParaRPr lang="en-US" dirty="0">
              <a:solidFill>
                <a:schemeClr val="accent5">
                  <a:lumMod val="50000"/>
                </a:schemeClr>
              </a:solidFill>
            </a:endParaRPr>
          </a:p>
          <a:p>
            <a:pPr algn="ctr"/>
            <a:endParaRPr lang="en-US" dirty="0">
              <a:solidFill>
                <a:schemeClr val="accent5">
                  <a:lumMod val="50000"/>
                </a:schemeClr>
              </a:solidFill>
            </a:endParaRPr>
          </a:p>
        </p:txBody>
      </p:sp>
      <p:sp>
        <p:nvSpPr>
          <p:cNvPr id="14" name="TextBox 13">
            <a:extLst>
              <a:ext uri="{FF2B5EF4-FFF2-40B4-BE49-F238E27FC236}">
                <a16:creationId xmlns:a16="http://schemas.microsoft.com/office/drawing/2014/main" id="{3F0E7C46-799B-4A3E-AF31-AFE4B0B7FCC1}"/>
              </a:ext>
            </a:extLst>
          </p:cNvPr>
          <p:cNvSpPr txBox="1"/>
          <p:nvPr/>
        </p:nvSpPr>
        <p:spPr>
          <a:xfrm>
            <a:off x="8035213" y="2332653"/>
            <a:ext cx="3077692" cy="3139321"/>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endParaRPr lang="en-US" dirty="0">
              <a:solidFill>
                <a:schemeClr val="accent5">
                  <a:lumMod val="50000"/>
                </a:schemeClr>
              </a:solidFill>
            </a:endParaRPr>
          </a:p>
          <a:p>
            <a:pPr algn="ctr"/>
            <a:r>
              <a:rPr lang="en-US" dirty="0">
                <a:solidFill>
                  <a:schemeClr val="accent5">
                    <a:lumMod val="50000"/>
                  </a:schemeClr>
                </a:solidFill>
              </a:rPr>
              <a:t>HOW</a:t>
            </a:r>
          </a:p>
          <a:p>
            <a:pPr algn="ctr"/>
            <a:endParaRPr lang="en-US" dirty="0">
              <a:solidFill>
                <a:schemeClr val="accent5">
                  <a:lumMod val="50000"/>
                </a:schemeClr>
              </a:solidFill>
            </a:endParaRPr>
          </a:p>
          <a:p>
            <a:pPr algn="ctr"/>
            <a:endParaRPr lang="en-US" dirty="0">
              <a:solidFill>
                <a:schemeClr val="accent5">
                  <a:lumMod val="50000"/>
                </a:schemeClr>
              </a:solidFill>
            </a:endParaRPr>
          </a:p>
          <a:p>
            <a:pPr algn="ctr"/>
            <a:r>
              <a:rPr lang="en-US" dirty="0">
                <a:solidFill>
                  <a:schemeClr val="accent5">
                    <a:lumMod val="50000"/>
                  </a:schemeClr>
                </a:solidFill>
              </a:rPr>
              <a:t>Implementation of the project and detecting Hand Signs in Real-Time</a:t>
            </a:r>
          </a:p>
          <a:p>
            <a:pPr algn="ctr"/>
            <a:endParaRPr lang="en-US" dirty="0">
              <a:solidFill>
                <a:schemeClr val="accent5">
                  <a:lumMod val="50000"/>
                </a:schemeClr>
              </a:solidFill>
            </a:endParaRPr>
          </a:p>
          <a:p>
            <a:pPr algn="ctr"/>
            <a:endParaRPr lang="en-US" dirty="0">
              <a:solidFill>
                <a:schemeClr val="accent5">
                  <a:lumMod val="50000"/>
                </a:schemeClr>
              </a:solidFill>
            </a:endParaRPr>
          </a:p>
          <a:p>
            <a:pPr algn="ctr"/>
            <a:endParaRPr lang="en-US" dirty="0">
              <a:solidFill>
                <a:schemeClr val="accent5">
                  <a:lumMod val="50000"/>
                </a:schemeClr>
              </a:solidFill>
            </a:endParaRPr>
          </a:p>
          <a:p>
            <a:pPr algn="ctr"/>
            <a:endParaRPr lang="en-US" dirty="0">
              <a:solidFill>
                <a:schemeClr val="accent5">
                  <a:lumMod val="50000"/>
                </a:schemeClr>
              </a:solidFill>
            </a:endParaRPr>
          </a:p>
        </p:txBody>
      </p:sp>
    </p:spTree>
    <p:extLst>
      <p:ext uri="{BB962C8B-B14F-4D97-AF65-F5344CB8AC3E}">
        <p14:creationId xmlns:p14="http://schemas.microsoft.com/office/powerpoint/2010/main" val="3898511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WHY</a:t>
            </a:r>
          </a:p>
        </p:txBody>
      </p:sp>
      <p:sp>
        <p:nvSpPr>
          <p:cNvPr id="7" name="TextBox 6">
            <a:extLst>
              <a:ext uri="{FF2B5EF4-FFF2-40B4-BE49-F238E27FC236}">
                <a16:creationId xmlns:a16="http://schemas.microsoft.com/office/drawing/2014/main" id="{7BFF36BA-2F34-4541-BBF7-445E2E764827}"/>
              </a:ext>
            </a:extLst>
          </p:cNvPr>
          <p:cNvSpPr txBox="1"/>
          <p:nvPr/>
        </p:nvSpPr>
        <p:spPr>
          <a:xfrm>
            <a:off x="643636" y="1577433"/>
            <a:ext cx="5321301" cy="5050674"/>
          </a:xfrm>
          <a:prstGeom prst="round2Diag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nSpc>
                <a:spcPct val="150000"/>
              </a:lnSpc>
            </a:pPr>
            <a:endParaRPr lang="en-US" dirty="0"/>
          </a:p>
          <a:p>
            <a:pPr>
              <a:lnSpc>
                <a:spcPct val="150000"/>
              </a:lnSpc>
            </a:pPr>
            <a:r>
              <a:rPr lang="en-US" sz="1600" dirty="0"/>
              <a:t>With the advancement in Technology and Innovation, communication is needed to express one’s ideas and implement them in real life.</a:t>
            </a:r>
          </a:p>
          <a:p>
            <a:pPr>
              <a:lnSpc>
                <a:spcPct val="150000"/>
              </a:lnSpc>
            </a:pPr>
            <a:endParaRPr lang="en-US" sz="1600" dirty="0"/>
          </a:p>
          <a:p>
            <a:pPr>
              <a:lnSpc>
                <a:spcPct val="150000"/>
              </a:lnSpc>
            </a:pPr>
            <a:r>
              <a:rPr lang="en-US" sz="1600" dirty="0"/>
              <a:t>But for the people who are differently abled</a:t>
            </a:r>
          </a:p>
          <a:p>
            <a:pPr>
              <a:lnSpc>
                <a:spcPct val="150000"/>
              </a:lnSpc>
            </a:pPr>
            <a:r>
              <a:rPr lang="en-US" sz="1600" dirty="0"/>
              <a:t>(Deaf people), they cannot directly hear and talk and convey their message. So, in order to remove this communication gap, this project idea was proposed and built with an aim to help those people who cannot hear and talk.</a:t>
            </a:r>
          </a:p>
          <a:p>
            <a:pPr>
              <a:lnSpc>
                <a:spcPct val="150000"/>
              </a:lnSpc>
            </a:pPr>
            <a:endParaRPr lang="en-US" dirty="0"/>
          </a:p>
        </p:txBody>
      </p:sp>
      <p:graphicFrame>
        <p:nvGraphicFramePr>
          <p:cNvPr id="12" name="Diagram 11">
            <a:extLst>
              <a:ext uri="{FF2B5EF4-FFF2-40B4-BE49-F238E27FC236}">
                <a16:creationId xmlns:a16="http://schemas.microsoft.com/office/drawing/2014/main" id="{131CFA57-A54D-43D9-8EA9-5E7F2281987B}"/>
              </a:ext>
            </a:extLst>
          </p:cNvPr>
          <p:cNvGraphicFramePr/>
          <p:nvPr>
            <p:extLst>
              <p:ext uri="{D42A27DB-BD31-4B8C-83A1-F6EECF244321}">
                <p14:modId xmlns:p14="http://schemas.microsoft.com/office/powerpoint/2010/main" val="142525171"/>
              </p:ext>
            </p:extLst>
          </p:nvPr>
        </p:nvGraphicFramePr>
        <p:xfrm>
          <a:off x="7044612" y="2077912"/>
          <a:ext cx="4216472" cy="401891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2382148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WHAT</a:t>
            </a:r>
          </a:p>
        </p:txBody>
      </p:sp>
      <p:sp>
        <p:nvSpPr>
          <p:cNvPr id="7" name="TextBox 6">
            <a:extLst>
              <a:ext uri="{FF2B5EF4-FFF2-40B4-BE49-F238E27FC236}">
                <a16:creationId xmlns:a16="http://schemas.microsoft.com/office/drawing/2014/main" id="{7BFF36BA-2F34-4541-BBF7-445E2E764827}"/>
              </a:ext>
            </a:extLst>
          </p:cNvPr>
          <p:cNvSpPr txBox="1"/>
          <p:nvPr/>
        </p:nvSpPr>
        <p:spPr>
          <a:xfrm>
            <a:off x="643636" y="1577433"/>
            <a:ext cx="5321301" cy="5050674"/>
          </a:xfrm>
          <a:prstGeom prst="round2Diag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just">
              <a:lnSpc>
                <a:spcPct val="150000"/>
              </a:lnSpc>
            </a:pPr>
            <a:endParaRPr lang="en-US" dirty="0"/>
          </a:p>
          <a:p>
            <a:pPr algn="just">
              <a:lnSpc>
                <a:spcPct val="150000"/>
              </a:lnSpc>
            </a:pPr>
            <a:r>
              <a:rPr lang="en-US" sz="1600" dirty="0"/>
              <a:t>In order to implement the idea, the different requirements such as Python, </a:t>
            </a:r>
            <a:r>
              <a:rPr lang="en-US" sz="1600" dirty="0" err="1"/>
              <a:t>Tensorflow</a:t>
            </a:r>
            <a:r>
              <a:rPr lang="en-US" sz="1600" dirty="0"/>
              <a:t> Object Detection API and </a:t>
            </a:r>
            <a:r>
              <a:rPr lang="en-US" sz="1600" dirty="0" err="1"/>
              <a:t>LabelImg</a:t>
            </a:r>
            <a:r>
              <a:rPr lang="en-US" sz="1600" dirty="0"/>
              <a:t> were installed to detect Hand Signs in Real-Time using Webcam.</a:t>
            </a:r>
          </a:p>
          <a:p>
            <a:pPr algn="just">
              <a:lnSpc>
                <a:spcPct val="150000"/>
              </a:lnSpc>
            </a:pPr>
            <a:endParaRPr lang="en-US" sz="1600" dirty="0"/>
          </a:p>
          <a:p>
            <a:pPr algn="just">
              <a:lnSpc>
                <a:spcPct val="150000"/>
              </a:lnSpc>
            </a:pPr>
            <a:r>
              <a:rPr lang="en-US" sz="1600" dirty="0"/>
              <a:t>The project first opens the Webcam and starts looking for hand signs in the frame. When it detects any hand sign, it recognizes its name and shows accuracy at which it is detecting the hand sign with a bounding box covering the hand sign.</a:t>
            </a:r>
          </a:p>
          <a:p>
            <a:pPr algn="just">
              <a:lnSpc>
                <a:spcPct val="150000"/>
              </a:lnSpc>
            </a:pPr>
            <a:endParaRPr lang="en-US" dirty="0"/>
          </a:p>
        </p:txBody>
      </p:sp>
      <p:graphicFrame>
        <p:nvGraphicFramePr>
          <p:cNvPr id="8" name="Diagram 7">
            <a:extLst>
              <a:ext uri="{FF2B5EF4-FFF2-40B4-BE49-F238E27FC236}">
                <a16:creationId xmlns:a16="http://schemas.microsoft.com/office/drawing/2014/main" id="{9E6DF40C-712C-4050-8C4F-CB50E476D49F}"/>
              </a:ext>
            </a:extLst>
          </p:cNvPr>
          <p:cNvGraphicFramePr/>
          <p:nvPr>
            <p:extLst>
              <p:ext uri="{D42A27DB-BD31-4B8C-83A1-F6EECF244321}">
                <p14:modId xmlns:p14="http://schemas.microsoft.com/office/powerpoint/2010/main" val="1532333064"/>
              </p:ext>
            </p:extLst>
          </p:nvPr>
        </p:nvGraphicFramePr>
        <p:xfrm>
          <a:off x="6052893" y="1709562"/>
          <a:ext cx="5817990" cy="4389010"/>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3237194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WHAT</a:t>
            </a:r>
          </a:p>
        </p:txBody>
      </p:sp>
      <p:sp>
        <p:nvSpPr>
          <p:cNvPr id="7" name="TextBox 6">
            <a:extLst>
              <a:ext uri="{FF2B5EF4-FFF2-40B4-BE49-F238E27FC236}">
                <a16:creationId xmlns:a16="http://schemas.microsoft.com/office/drawing/2014/main" id="{7BFF36BA-2F34-4541-BBF7-445E2E764827}"/>
              </a:ext>
            </a:extLst>
          </p:cNvPr>
          <p:cNvSpPr txBox="1"/>
          <p:nvPr/>
        </p:nvSpPr>
        <p:spPr>
          <a:xfrm>
            <a:off x="2699569" y="1108826"/>
            <a:ext cx="6792862" cy="415819"/>
          </a:xfrm>
          <a:prstGeom prst="rect">
            <a:avLst/>
          </a:prstGeom>
          <a:solidFill>
            <a:schemeClr val="accent5">
              <a:lumMod val="50000"/>
            </a:schemeClr>
          </a:solidFill>
        </p:spPr>
        <p:txBody>
          <a:bodyPr wrap="square" rtlCol="0">
            <a:spAutoFit/>
          </a:bodyPr>
          <a:lstStyle/>
          <a:p>
            <a:pPr algn="ctr">
              <a:lnSpc>
                <a:spcPct val="150000"/>
              </a:lnSpc>
            </a:pPr>
            <a:r>
              <a:rPr lang="en-US" sz="1600" b="1" spc="300" dirty="0">
                <a:solidFill>
                  <a:schemeClr val="bg1">
                    <a:lumMod val="95000"/>
                  </a:schemeClr>
                </a:solidFill>
              </a:rPr>
              <a:t>SOFTWARES AND PACKAGES USED IN PROJECT</a:t>
            </a:r>
          </a:p>
        </p:txBody>
      </p:sp>
      <p:sp>
        <p:nvSpPr>
          <p:cNvPr id="2" name="TextBox 1">
            <a:extLst>
              <a:ext uri="{FF2B5EF4-FFF2-40B4-BE49-F238E27FC236}">
                <a16:creationId xmlns:a16="http://schemas.microsoft.com/office/drawing/2014/main" id="{D193E744-22BD-4C30-9E55-88DEDAFA0566}"/>
              </a:ext>
            </a:extLst>
          </p:cNvPr>
          <p:cNvSpPr txBox="1"/>
          <p:nvPr/>
        </p:nvSpPr>
        <p:spPr>
          <a:xfrm>
            <a:off x="1541161" y="2037396"/>
            <a:ext cx="3872204"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a:t>PYTHON – 3.9</a:t>
            </a:r>
          </a:p>
          <a:p>
            <a:pPr algn="ctr"/>
            <a:endParaRPr lang="en-US" dirty="0"/>
          </a:p>
          <a:p>
            <a:pPr algn="ctr"/>
            <a:endParaRPr lang="en-US" dirty="0"/>
          </a:p>
          <a:p>
            <a:endParaRPr lang="en-US" dirty="0"/>
          </a:p>
          <a:p>
            <a:endParaRPr lang="en-US" dirty="0"/>
          </a:p>
          <a:p>
            <a:endParaRPr lang="en-US" dirty="0"/>
          </a:p>
          <a:p>
            <a:pPr algn="just"/>
            <a:r>
              <a:rPr lang="en-US" sz="1600" b="0" i="0" dirty="0">
                <a:solidFill>
                  <a:srgbClr val="000000"/>
                </a:solidFill>
                <a:effectLst/>
                <a:latin typeface="Segoe UI (Body)"/>
              </a:rPr>
              <a:t>Python is a general-purpose high level programming language that is widely used in data science and for producing deep learning algorithms.</a:t>
            </a:r>
          </a:p>
          <a:p>
            <a:pPr algn="just"/>
            <a:r>
              <a:rPr lang="en-US" sz="1600" b="0" i="0" dirty="0">
                <a:solidFill>
                  <a:srgbClr val="000000"/>
                </a:solidFill>
                <a:effectLst/>
                <a:latin typeface="Segoe UI (Body)"/>
              </a:rPr>
              <a:t>Python and its libraries like </a:t>
            </a:r>
            <a:r>
              <a:rPr lang="en-US" sz="1600" b="0" i="0" dirty="0" err="1">
                <a:solidFill>
                  <a:srgbClr val="000000"/>
                </a:solidFill>
                <a:effectLst/>
                <a:latin typeface="Segoe UI (Body)"/>
              </a:rPr>
              <a:t>Numpy</a:t>
            </a:r>
            <a:r>
              <a:rPr lang="en-US" sz="1600" b="0" i="0" dirty="0">
                <a:solidFill>
                  <a:srgbClr val="000000"/>
                </a:solidFill>
                <a:effectLst/>
                <a:latin typeface="Segoe UI (Body)"/>
              </a:rPr>
              <a:t>, </a:t>
            </a:r>
            <a:r>
              <a:rPr lang="en-US" sz="1600" b="0" i="0" dirty="0" err="1">
                <a:solidFill>
                  <a:srgbClr val="000000"/>
                </a:solidFill>
                <a:effectLst/>
                <a:latin typeface="Segoe UI (Body)"/>
              </a:rPr>
              <a:t>Scipy</a:t>
            </a:r>
            <a:r>
              <a:rPr lang="en-US" sz="1600" b="0" i="0" dirty="0">
                <a:solidFill>
                  <a:srgbClr val="000000"/>
                </a:solidFill>
                <a:effectLst/>
                <a:latin typeface="Segoe UI (Body)"/>
              </a:rPr>
              <a:t>, Pandas, Matplotlib; frameworks like Theano, TensorFlow, </a:t>
            </a:r>
            <a:r>
              <a:rPr lang="en-US" sz="1600" b="0" i="0" dirty="0" err="1">
                <a:solidFill>
                  <a:srgbClr val="000000"/>
                </a:solidFill>
                <a:effectLst/>
                <a:latin typeface="Segoe UI (Body)"/>
              </a:rPr>
              <a:t>Keras</a:t>
            </a:r>
            <a:r>
              <a:rPr lang="en-US" sz="1600" b="0" i="0" dirty="0">
                <a:solidFill>
                  <a:srgbClr val="000000"/>
                </a:solidFill>
                <a:effectLst/>
                <a:latin typeface="Segoe UI (Body)"/>
              </a:rPr>
              <a:t>. The tutorial explains how the different libraries and frameworks can be applied to solve complex real world problems.</a:t>
            </a:r>
          </a:p>
          <a:p>
            <a:pPr algn="just"/>
            <a:endParaRPr lang="en-US" sz="1600" dirty="0">
              <a:solidFill>
                <a:srgbClr val="000000"/>
              </a:solidFill>
              <a:latin typeface="Segoe UI (Body)"/>
            </a:endParaRPr>
          </a:p>
        </p:txBody>
      </p:sp>
      <p:pic>
        <p:nvPicPr>
          <p:cNvPr id="8" name="Picture 7" descr="Icon&#10;&#10;Description automatically generated">
            <a:extLst>
              <a:ext uri="{FF2B5EF4-FFF2-40B4-BE49-F238E27FC236}">
                <a16:creationId xmlns:a16="http://schemas.microsoft.com/office/drawing/2014/main" id="{1F51C9FC-96BF-495C-9F13-9FFB21CA8C92}"/>
              </a:ext>
            </a:extLst>
          </p:cNvPr>
          <p:cNvPicPr>
            <a:picLocks noChangeAspect="1"/>
          </p:cNvPicPr>
          <p:nvPr/>
        </p:nvPicPr>
        <p:blipFill>
          <a:blip r:embed="rId11"/>
          <a:stretch>
            <a:fillRect/>
          </a:stretch>
        </p:blipFill>
        <p:spPr>
          <a:xfrm>
            <a:off x="3021287" y="2569464"/>
            <a:ext cx="911951" cy="911951"/>
          </a:xfrm>
          <a:prstGeom prst="rect">
            <a:avLst/>
          </a:prstGeom>
        </p:spPr>
      </p:pic>
      <p:sp>
        <p:nvSpPr>
          <p:cNvPr id="11" name="TextBox 10">
            <a:extLst>
              <a:ext uri="{FF2B5EF4-FFF2-40B4-BE49-F238E27FC236}">
                <a16:creationId xmlns:a16="http://schemas.microsoft.com/office/drawing/2014/main" id="{39689BE6-CF3A-4535-B332-D28718331339}"/>
              </a:ext>
            </a:extLst>
          </p:cNvPr>
          <p:cNvSpPr txBox="1"/>
          <p:nvPr/>
        </p:nvSpPr>
        <p:spPr>
          <a:xfrm>
            <a:off x="6659194" y="2037396"/>
            <a:ext cx="3872205"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err="1"/>
              <a:t>Jupyter</a:t>
            </a:r>
            <a:r>
              <a:rPr lang="en-US" dirty="0"/>
              <a:t> Notebook</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sz="1600" b="0" i="0" dirty="0">
              <a:solidFill>
                <a:schemeClr val="tx1">
                  <a:lumMod val="95000"/>
                  <a:lumOff val="5000"/>
                </a:schemeClr>
              </a:solidFill>
              <a:effectLst/>
            </a:endParaRPr>
          </a:p>
          <a:p>
            <a:pPr algn="just"/>
            <a:r>
              <a:rPr lang="en-US" sz="1600" b="0" i="0" dirty="0">
                <a:solidFill>
                  <a:schemeClr val="tx1">
                    <a:lumMod val="95000"/>
                    <a:lumOff val="5000"/>
                  </a:schemeClr>
                </a:solidFill>
                <a:effectLst/>
              </a:rPr>
              <a:t>The </a:t>
            </a:r>
            <a:r>
              <a:rPr lang="en-US" sz="1600" b="0" i="0" dirty="0" err="1">
                <a:solidFill>
                  <a:schemeClr val="tx1">
                    <a:lumMod val="95000"/>
                    <a:lumOff val="5000"/>
                  </a:schemeClr>
                </a:solidFill>
                <a:effectLst/>
              </a:rPr>
              <a:t>Jupyter</a:t>
            </a:r>
            <a:r>
              <a:rPr lang="en-US" sz="1600" b="0" i="0" dirty="0">
                <a:solidFill>
                  <a:schemeClr val="tx1">
                    <a:lumMod val="95000"/>
                    <a:lumOff val="5000"/>
                  </a:schemeClr>
                </a:solidFill>
                <a:effectLst/>
              </a:rPr>
              <a:t> Notebook is an open-source web application that </a:t>
            </a:r>
            <a:r>
              <a:rPr lang="en-US" sz="1600" i="0" dirty="0">
                <a:solidFill>
                  <a:schemeClr val="tx1">
                    <a:lumMod val="95000"/>
                    <a:lumOff val="5000"/>
                  </a:schemeClr>
                </a:solidFill>
                <a:effectLst/>
              </a:rPr>
              <a:t>allows data scientists to create and share documents that integrate live code, equations, computational output, visualizations, and other multimedia resources</a:t>
            </a:r>
            <a:r>
              <a:rPr lang="en-US" sz="1600" b="0" i="0" dirty="0">
                <a:solidFill>
                  <a:schemeClr val="tx1">
                    <a:lumMod val="95000"/>
                    <a:lumOff val="5000"/>
                  </a:schemeClr>
                </a:solidFill>
                <a:effectLst/>
              </a:rPr>
              <a:t>, along with explanatory text in a single document.</a:t>
            </a:r>
          </a:p>
          <a:p>
            <a:pPr algn="ctr"/>
            <a:endParaRPr lang="en-US" sz="1600" dirty="0">
              <a:solidFill>
                <a:schemeClr val="tx1">
                  <a:lumMod val="95000"/>
                  <a:lumOff val="5000"/>
                </a:schemeClr>
              </a:solidFill>
            </a:endParaRPr>
          </a:p>
          <a:p>
            <a:pPr algn="ctr"/>
            <a:endParaRPr lang="en-US" sz="1600" dirty="0">
              <a:solidFill>
                <a:schemeClr val="tx1">
                  <a:lumMod val="95000"/>
                  <a:lumOff val="5000"/>
                </a:schemeClr>
              </a:solidFill>
            </a:endParaRPr>
          </a:p>
          <a:p>
            <a:pPr algn="ctr"/>
            <a:endParaRPr lang="en-US" sz="1600" dirty="0">
              <a:solidFill>
                <a:schemeClr val="tx1">
                  <a:lumMod val="95000"/>
                  <a:lumOff val="5000"/>
                </a:schemeClr>
              </a:solidFill>
            </a:endParaRPr>
          </a:p>
        </p:txBody>
      </p:sp>
      <p:pic>
        <p:nvPicPr>
          <p:cNvPr id="13" name="Picture 12" descr="Logo, company name&#10;&#10;Description automatically generated">
            <a:extLst>
              <a:ext uri="{FF2B5EF4-FFF2-40B4-BE49-F238E27FC236}">
                <a16:creationId xmlns:a16="http://schemas.microsoft.com/office/drawing/2014/main" id="{102E6917-ABA7-4604-AE22-DC5576D69194}"/>
              </a:ext>
            </a:extLst>
          </p:cNvPr>
          <p:cNvPicPr>
            <a:picLocks noChangeAspect="1"/>
          </p:cNvPicPr>
          <p:nvPr/>
        </p:nvPicPr>
        <p:blipFill>
          <a:blip r:embed="rId12"/>
          <a:stretch>
            <a:fillRect/>
          </a:stretch>
        </p:blipFill>
        <p:spPr>
          <a:xfrm>
            <a:off x="8263452" y="2676872"/>
            <a:ext cx="924947" cy="1072168"/>
          </a:xfrm>
          <a:prstGeom prst="rect">
            <a:avLst/>
          </a:prstGeom>
        </p:spPr>
      </p:pic>
    </p:spTree>
    <p:extLst>
      <p:ext uri="{BB962C8B-B14F-4D97-AF65-F5344CB8AC3E}">
        <p14:creationId xmlns:p14="http://schemas.microsoft.com/office/powerpoint/2010/main" val="440801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WHAT</a:t>
            </a:r>
          </a:p>
        </p:txBody>
      </p:sp>
      <p:sp>
        <p:nvSpPr>
          <p:cNvPr id="7" name="TextBox 6">
            <a:extLst>
              <a:ext uri="{FF2B5EF4-FFF2-40B4-BE49-F238E27FC236}">
                <a16:creationId xmlns:a16="http://schemas.microsoft.com/office/drawing/2014/main" id="{7BFF36BA-2F34-4541-BBF7-445E2E764827}"/>
              </a:ext>
            </a:extLst>
          </p:cNvPr>
          <p:cNvSpPr txBox="1"/>
          <p:nvPr/>
        </p:nvSpPr>
        <p:spPr>
          <a:xfrm>
            <a:off x="2699569" y="1108826"/>
            <a:ext cx="6792862" cy="415819"/>
          </a:xfrm>
          <a:prstGeom prst="rect">
            <a:avLst/>
          </a:prstGeom>
          <a:solidFill>
            <a:schemeClr val="accent5">
              <a:lumMod val="50000"/>
            </a:schemeClr>
          </a:solidFill>
        </p:spPr>
        <p:txBody>
          <a:bodyPr wrap="square" rtlCol="0">
            <a:spAutoFit/>
          </a:bodyPr>
          <a:lstStyle/>
          <a:p>
            <a:pPr algn="ctr">
              <a:lnSpc>
                <a:spcPct val="150000"/>
              </a:lnSpc>
            </a:pPr>
            <a:r>
              <a:rPr lang="en-US" sz="1600" b="1" spc="300" dirty="0">
                <a:solidFill>
                  <a:schemeClr val="bg1">
                    <a:lumMod val="95000"/>
                  </a:schemeClr>
                </a:solidFill>
              </a:rPr>
              <a:t>SOFTWARES AND PACKAGES USED IN PROJECT</a:t>
            </a:r>
          </a:p>
        </p:txBody>
      </p:sp>
      <p:sp>
        <p:nvSpPr>
          <p:cNvPr id="2" name="TextBox 1">
            <a:extLst>
              <a:ext uri="{FF2B5EF4-FFF2-40B4-BE49-F238E27FC236}">
                <a16:creationId xmlns:a16="http://schemas.microsoft.com/office/drawing/2014/main" id="{D193E744-22BD-4C30-9E55-88DEDAFA0566}"/>
              </a:ext>
            </a:extLst>
          </p:cNvPr>
          <p:cNvSpPr txBox="1"/>
          <p:nvPr/>
        </p:nvSpPr>
        <p:spPr>
          <a:xfrm>
            <a:off x="1541161" y="2037396"/>
            <a:ext cx="3872204"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a:t>CUDA – 11.2</a:t>
            </a:r>
          </a:p>
          <a:p>
            <a:pPr algn="ctr"/>
            <a:endParaRPr lang="en-US" dirty="0"/>
          </a:p>
          <a:p>
            <a:pPr algn="ctr"/>
            <a:endParaRPr lang="en-US" dirty="0"/>
          </a:p>
          <a:p>
            <a:pPr algn="ctr"/>
            <a:endParaRPr lang="en-US" dirty="0"/>
          </a:p>
          <a:p>
            <a:pPr algn="ctr"/>
            <a:endParaRPr lang="en-US" dirty="0"/>
          </a:p>
          <a:p>
            <a:endParaRPr lang="en-US" dirty="0"/>
          </a:p>
          <a:p>
            <a:endParaRPr lang="en-US" sz="1600" b="0" i="0" dirty="0">
              <a:solidFill>
                <a:srgbClr val="333333"/>
              </a:solidFill>
              <a:effectLst/>
            </a:endParaRPr>
          </a:p>
          <a:p>
            <a:pPr algn="just"/>
            <a:r>
              <a:rPr lang="en-US" sz="1600" b="0" i="0" dirty="0">
                <a:solidFill>
                  <a:srgbClr val="333333"/>
                </a:solidFill>
                <a:effectLst/>
              </a:rPr>
              <a:t>CUDA® is a parallel computing platform and programming model developed by NVIDIA for general computing on graphical processing units (GPUs). With CUDA, developers are able to dramatically speed up computing applications by harnessing the power of GPUs.</a:t>
            </a:r>
          </a:p>
          <a:p>
            <a:endParaRPr lang="en-US" sz="1600" dirty="0"/>
          </a:p>
          <a:p>
            <a:endParaRPr lang="en-US" sz="1600" dirty="0"/>
          </a:p>
        </p:txBody>
      </p:sp>
      <p:sp>
        <p:nvSpPr>
          <p:cNvPr id="11" name="TextBox 10">
            <a:extLst>
              <a:ext uri="{FF2B5EF4-FFF2-40B4-BE49-F238E27FC236}">
                <a16:creationId xmlns:a16="http://schemas.microsoft.com/office/drawing/2014/main" id="{39689BE6-CF3A-4535-B332-D28718331339}"/>
              </a:ext>
            </a:extLst>
          </p:cNvPr>
          <p:cNvSpPr txBox="1"/>
          <p:nvPr/>
        </p:nvSpPr>
        <p:spPr>
          <a:xfrm>
            <a:off x="6659194" y="2037396"/>
            <a:ext cx="3872205"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err="1"/>
              <a:t>cuDNN</a:t>
            </a:r>
            <a:r>
              <a:rPr lang="en-US" dirty="0"/>
              <a:t> – 8.1.0</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sz="1600" b="0" i="0" dirty="0">
              <a:solidFill>
                <a:schemeClr val="tx1">
                  <a:lumMod val="95000"/>
                  <a:lumOff val="5000"/>
                </a:schemeClr>
              </a:solidFill>
              <a:effectLst/>
            </a:endParaRPr>
          </a:p>
          <a:p>
            <a:pPr algn="just"/>
            <a:r>
              <a:rPr lang="en-US" sz="1600" b="0" i="0" dirty="0">
                <a:solidFill>
                  <a:srgbClr val="333333"/>
                </a:solidFill>
                <a:effectLst/>
              </a:rPr>
              <a:t>The NVIDIA CUDA® Deep Neural Network library (</a:t>
            </a:r>
            <a:r>
              <a:rPr lang="en-US" sz="1600" b="0" i="0" dirty="0" err="1">
                <a:solidFill>
                  <a:srgbClr val="333333"/>
                </a:solidFill>
                <a:effectLst/>
              </a:rPr>
              <a:t>cuDNN</a:t>
            </a:r>
            <a:r>
              <a:rPr lang="en-US" sz="1600" b="0" i="0" dirty="0">
                <a:solidFill>
                  <a:srgbClr val="333333"/>
                </a:solidFill>
                <a:effectLst/>
              </a:rPr>
              <a:t>) is a GPU-accelerated library of primitives for </a:t>
            </a:r>
            <a:r>
              <a:rPr lang="en-US" sz="1600" b="0" i="0" u="none" strike="noStrike" dirty="0">
                <a:solidFill>
                  <a:srgbClr val="76B900"/>
                </a:solidFill>
                <a:effectLst/>
                <a:hlinkClick r:id="rId11"/>
              </a:rPr>
              <a:t>deep neural networks</a:t>
            </a:r>
            <a:r>
              <a:rPr lang="en-US" sz="1600" b="0" i="0" dirty="0">
                <a:solidFill>
                  <a:srgbClr val="333333"/>
                </a:solidFill>
                <a:effectLst/>
              </a:rPr>
              <a:t>. </a:t>
            </a:r>
            <a:r>
              <a:rPr lang="en-US" sz="1600" b="0" i="0" dirty="0" err="1">
                <a:solidFill>
                  <a:srgbClr val="333333"/>
                </a:solidFill>
                <a:effectLst/>
              </a:rPr>
              <a:t>cuDNN</a:t>
            </a:r>
            <a:r>
              <a:rPr lang="en-US" sz="1600" b="0" i="0" dirty="0">
                <a:solidFill>
                  <a:srgbClr val="333333"/>
                </a:solidFill>
                <a:effectLst/>
              </a:rPr>
              <a:t> provides highly tuned implementations for standard routines such as forward and backward convolution, pooling, normalization, and activation layers</a:t>
            </a:r>
            <a:endParaRPr lang="en-US" sz="1600" dirty="0">
              <a:solidFill>
                <a:schemeClr val="tx1">
                  <a:lumMod val="95000"/>
                  <a:lumOff val="5000"/>
                </a:schemeClr>
              </a:solidFill>
            </a:endParaRPr>
          </a:p>
          <a:p>
            <a:pPr algn="ctr"/>
            <a:endParaRPr lang="en-US" sz="1600" dirty="0">
              <a:solidFill>
                <a:schemeClr val="tx1">
                  <a:lumMod val="95000"/>
                  <a:lumOff val="5000"/>
                </a:schemeClr>
              </a:solidFill>
            </a:endParaRPr>
          </a:p>
          <a:p>
            <a:pPr algn="ctr"/>
            <a:endParaRPr lang="en-US" sz="1600" dirty="0">
              <a:solidFill>
                <a:schemeClr val="tx1">
                  <a:lumMod val="95000"/>
                  <a:lumOff val="5000"/>
                </a:schemeClr>
              </a:solidFill>
            </a:endParaRPr>
          </a:p>
        </p:txBody>
      </p:sp>
      <p:pic>
        <p:nvPicPr>
          <p:cNvPr id="12" name="Picture 11" descr="Logo, company name&#10;&#10;Description automatically generated">
            <a:extLst>
              <a:ext uri="{FF2B5EF4-FFF2-40B4-BE49-F238E27FC236}">
                <a16:creationId xmlns:a16="http://schemas.microsoft.com/office/drawing/2014/main" id="{0BE0A45C-2084-421D-A183-0B2C71365A2A}"/>
              </a:ext>
            </a:extLst>
          </p:cNvPr>
          <p:cNvPicPr>
            <a:picLocks noChangeAspect="1"/>
          </p:cNvPicPr>
          <p:nvPr/>
        </p:nvPicPr>
        <p:blipFill>
          <a:blip r:embed="rId12"/>
          <a:stretch>
            <a:fillRect/>
          </a:stretch>
        </p:blipFill>
        <p:spPr>
          <a:xfrm>
            <a:off x="2948152" y="2633484"/>
            <a:ext cx="1059239" cy="1059239"/>
          </a:xfrm>
          <a:prstGeom prst="rect">
            <a:avLst/>
          </a:prstGeom>
        </p:spPr>
      </p:pic>
      <p:pic>
        <p:nvPicPr>
          <p:cNvPr id="15" name="Picture 14" descr="Text&#10;&#10;Description automatically generated with medium confidence">
            <a:extLst>
              <a:ext uri="{FF2B5EF4-FFF2-40B4-BE49-F238E27FC236}">
                <a16:creationId xmlns:a16="http://schemas.microsoft.com/office/drawing/2014/main" id="{C56B40FB-295F-42B1-9A45-8BEC4EAA43DE}"/>
              </a:ext>
            </a:extLst>
          </p:cNvPr>
          <p:cNvPicPr>
            <a:picLocks noChangeAspect="1"/>
          </p:cNvPicPr>
          <p:nvPr/>
        </p:nvPicPr>
        <p:blipFill>
          <a:blip r:embed="rId13"/>
          <a:stretch>
            <a:fillRect/>
          </a:stretch>
        </p:blipFill>
        <p:spPr>
          <a:xfrm>
            <a:off x="7609567" y="2630667"/>
            <a:ext cx="1971458" cy="1026933"/>
          </a:xfrm>
          <a:prstGeom prst="rect">
            <a:avLst/>
          </a:prstGeom>
        </p:spPr>
      </p:pic>
    </p:spTree>
    <p:extLst>
      <p:ext uri="{BB962C8B-B14F-4D97-AF65-F5344CB8AC3E}">
        <p14:creationId xmlns:p14="http://schemas.microsoft.com/office/powerpoint/2010/main" val="1050869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WHAT</a:t>
            </a:r>
          </a:p>
        </p:txBody>
      </p:sp>
      <p:sp>
        <p:nvSpPr>
          <p:cNvPr id="7" name="TextBox 6">
            <a:extLst>
              <a:ext uri="{FF2B5EF4-FFF2-40B4-BE49-F238E27FC236}">
                <a16:creationId xmlns:a16="http://schemas.microsoft.com/office/drawing/2014/main" id="{7BFF36BA-2F34-4541-BBF7-445E2E764827}"/>
              </a:ext>
            </a:extLst>
          </p:cNvPr>
          <p:cNvSpPr txBox="1"/>
          <p:nvPr/>
        </p:nvSpPr>
        <p:spPr>
          <a:xfrm>
            <a:off x="2699569" y="1108826"/>
            <a:ext cx="6792862" cy="415819"/>
          </a:xfrm>
          <a:prstGeom prst="rect">
            <a:avLst/>
          </a:prstGeom>
          <a:solidFill>
            <a:schemeClr val="accent5">
              <a:lumMod val="50000"/>
            </a:schemeClr>
          </a:solidFill>
        </p:spPr>
        <p:txBody>
          <a:bodyPr wrap="square" rtlCol="0">
            <a:spAutoFit/>
          </a:bodyPr>
          <a:lstStyle/>
          <a:p>
            <a:pPr algn="ctr">
              <a:lnSpc>
                <a:spcPct val="150000"/>
              </a:lnSpc>
            </a:pPr>
            <a:r>
              <a:rPr lang="en-US" sz="1600" b="1" spc="300" dirty="0">
                <a:solidFill>
                  <a:schemeClr val="bg1">
                    <a:lumMod val="95000"/>
                  </a:schemeClr>
                </a:solidFill>
              </a:rPr>
              <a:t>SOFTWARES AND PACKAGES USED IN PROJECT</a:t>
            </a:r>
          </a:p>
        </p:txBody>
      </p:sp>
      <p:sp>
        <p:nvSpPr>
          <p:cNvPr id="2" name="TextBox 1">
            <a:extLst>
              <a:ext uri="{FF2B5EF4-FFF2-40B4-BE49-F238E27FC236}">
                <a16:creationId xmlns:a16="http://schemas.microsoft.com/office/drawing/2014/main" id="{D193E744-22BD-4C30-9E55-88DEDAFA0566}"/>
              </a:ext>
            </a:extLst>
          </p:cNvPr>
          <p:cNvSpPr txBox="1"/>
          <p:nvPr/>
        </p:nvSpPr>
        <p:spPr>
          <a:xfrm>
            <a:off x="1541161" y="2037396"/>
            <a:ext cx="3872204"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err="1"/>
              <a:t>Tensorflow</a:t>
            </a:r>
            <a:r>
              <a:rPr lang="en-US" dirty="0"/>
              <a:t> – 2.7.0</a:t>
            </a:r>
          </a:p>
          <a:p>
            <a:pPr algn="ctr"/>
            <a:endParaRPr lang="en-US" dirty="0"/>
          </a:p>
          <a:p>
            <a:pPr algn="ctr"/>
            <a:endParaRPr lang="en-US" dirty="0"/>
          </a:p>
          <a:p>
            <a:pPr algn="ctr"/>
            <a:endParaRPr lang="en-US" dirty="0"/>
          </a:p>
          <a:p>
            <a:pPr algn="ctr"/>
            <a:endParaRPr lang="en-US" dirty="0"/>
          </a:p>
          <a:p>
            <a:endParaRPr lang="en-US" dirty="0"/>
          </a:p>
          <a:p>
            <a:endParaRPr lang="en-US" sz="1600" b="0" i="0" dirty="0">
              <a:solidFill>
                <a:srgbClr val="333333"/>
              </a:solidFill>
              <a:effectLst/>
            </a:endParaRPr>
          </a:p>
          <a:p>
            <a:endParaRPr lang="en-US" sz="1600" b="0" i="0" dirty="0">
              <a:solidFill>
                <a:srgbClr val="333333"/>
              </a:solidFill>
              <a:effectLst/>
            </a:endParaRPr>
          </a:p>
          <a:p>
            <a:pPr algn="just"/>
            <a:r>
              <a:rPr lang="en-US" sz="1600" b="0" i="0" dirty="0">
                <a:solidFill>
                  <a:schemeClr val="tx1">
                    <a:lumMod val="95000"/>
                    <a:lumOff val="5000"/>
                  </a:schemeClr>
                </a:solidFill>
                <a:effectLst/>
              </a:rPr>
              <a:t>TensorFlow is an end-to-end open source platform for machine learning. It has a comprehensive, flexible ecosystem of tools, libraries and community resources that lets researchers push the state-of-the-art in ML and developers easily build and deploy ML powered applications.</a:t>
            </a:r>
          </a:p>
          <a:p>
            <a:endParaRPr lang="en-US" sz="1600" dirty="0">
              <a:solidFill>
                <a:schemeClr val="tx1">
                  <a:lumMod val="95000"/>
                  <a:lumOff val="5000"/>
                </a:schemeClr>
              </a:solidFill>
            </a:endParaRPr>
          </a:p>
        </p:txBody>
      </p:sp>
      <p:sp>
        <p:nvSpPr>
          <p:cNvPr id="11" name="TextBox 10">
            <a:extLst>
              <a:ext uri="{FF2B5EF4-FFF2-40B4-BE49-F238E27FC236}">
                <a16:creationId xmlns:a16="http://schemas.microsoft.com/office/drawing/2014/main" id="{39689BE6-CF3A-4535-B332-D28718331339}"/>
              </a:ext>
            </a:extLst>
          </p:cNvPr>
          <p:cNvSpPr txBox="1"/>
          <p:nvPr/>
        </p:nvSpPr>
        <p:spPr>
          <a:xfrm>
            <a:off x="6659194" y="2037396"/>
            <a:ext cx="3872205"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a:t>VS Community 2019</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sz="1600" b="0" i="0" dirty="0">
              <a:solidFill>
                <a:schemeClr val="tx1">
                  <a:lumMod val="95000"/>
                  <a:lumOff val="5000"/>
                </a:schemeClr>
              </a:solidFill>
              <a:effectLst/>
            </a:endParaRPr>
          </a:p>
          <a:p>
            <a:pPr algn="ctr"/>
            <a:endParaRPr lang="en-US" sz="1600" b="0" i="0" dirty="0">
              <a:solidFill>
                <a:schemeClr val="tx1">
                  <a:lumMod val="95000"/>
                  <a:lumOff val="5000"/>
                </a:schemeClr>
              </a:solidFill>
              <a:effectLst/>
            </a:endParaRPr>
          </a:p>
          <a:p>
            <a:pPr algn="just"/>
            <a:r>
              <a:rPr lang="en-US" sz="1600" i="0" dirty="0">
                <a:solidFill>
                  <a:srgbClr val="000000"/>
                </a:solidFill>
                <a:effectLst/>
              </a:rPr>
              <a:t>A fully-featured, extensible, free IDE for creating modern applications for Android, iOS, Windows, as well as web applications and cloud services.</a:t>
            </a:r>
          </a:p>
          <a:p>
            <a:pPr algn="just"/>
            <a:endParaRPr lang="en-US" sz="1600" dirty="0">
              <a:solidFill>
                <a:srgbClr val="000000"/>
              </a:solidFill>
            </a:endParaRPr>
          </a:p>
          <a:p>
            <a:pPr algn="just"/>
            <a:r>
              <a:rPr lang="en-US" sz="1600" dirty="0">
                <a:solidFill>
                  <a:srgbClr val="000000"/>
                </a:solidFill>
              </a:rPr>
              <a:t>It provides C++build tools for </a:t>
            </a:r>
          </a:p>
          <a:p>
            <a:pPr algn="just"/>
            <a:r>
              <a:rPr lang="en-US" sz="1600" dirty="0">
                <a:solidFill>
                  <a:srgbClr val="000000"/>
                </a:solidFill>
              </a:rPr>
              <a:t>CUDA and </a:t>
            </a:r>
            <a:r>
              <a:rPr lang="en-US" sz="1600" dirty="0" err="1">
                <a:solidFill>
                  <a:srgbClr val="000000"/>
                </a:solidFill>
              </a:rPr>
              <a:t>cuDNN</a:t>
            </a:r>
            <a:r>
              <a:rPr lang="en-US" sz="1600" dirty="0">
                <a:solidFill>
                  <a:srgbClr val="000000"/>
                </a:solidFill>
              </a:rPr>
              <a:t>.</a:t>
            </a:r>
          </a:p>
          <a:p>
            <a:pPr algn="ctr"/>
            <a:endParaRPr lang="en-US" sz="1600" dirty="0">
              <a:solidFill>
                <a:schemeClr val="tx1">
                  <a:lumMod val="95000"/>
                  <a:lumOff val="5000"/>
                </a:schemeClr>
              </a:solidFill>
            </a:endParaRPr>
          </a:p>
          <a:p>
            <a:pPr algn="ctr"/>
            <a:endParaRPr lang="en-US" sz="1600" dirty="0">
              <a:solidFill>
                <a:schemeClr val="tx1">
                  <a:lumMod val="95000"/>
                  <a:lumOff val="5000"/>
                </a:schemeClr>
              </a:solidFill>
            </a:endParaRPr>
          </a:p>
        </p:txBody>
      </p:sp>
      <p:pic>
        <p:nvPicPr>
          <p:cNvPr id="10" name="Picture 9" descr="Logo, company name&#10;&#10;Description automatically generated">
            <a:extLst>
              <a:ext uri="{FF2B5EF4-FFF2-40B4-BE49-F238E27FC236}">
                <a16:creationId xmlns:a16="http://schemas.microsoft.com/office/drawing/2014/main" id="{4324E842-ECE2-4CCC-9D15-C88CCA6A81D2}"/>
              </a:ext>
            </a:extLst>
          </p:cNvPr>
          <p:cNvPicPr>
            <a:picLocks noChangeAspect="1"/>
          </p:cNvPicPr>
          <p:nvPr/>
        </p:nvPicPr>
        <p:blipFill>
          <a:blip r:embed="rId11"/>
          <a:stretch>
            <a:fillRect/>
          </a:stretch>
        </p:blipFill>
        <p:spPr>
          <a:xfrm>
            <a:off x="2520611" y="2613875"/>
            <a:ext cx="1988219" cy="1118373"/>
          </a:xfrm>
          <a:prstGeom prst="rect">
            <a:avLst/>
          </a:prstGeom>
        </p:spPr>
      </p:pic>
      <p:pic>
        <p:nvPicPr>
          <p:cNvPr id="14" name="Picture 13" descr="Icon&#10;&#10;Description automatically generated">
            <a:extLst>
              <a:ext uri="{FF2B5EF4-FFF2-40B4-BE49-F238E27FC236}">
                <a16:creationId xmlns:a16="http://schemas.microsoft.com/office/drawing/2014/main" id="{E19E9899-1D6F-45E8-8199-1415D57759D1}"/>
              </a:ext>
            </a:extLst>
          </p:cNvPr>
          <p:cNvPicPr>
            <a:picLocks noChangeAspect="1"/>
          </p:cNvPicPr>
          <p:nvPr/>
        </p:nvPicPr>
        <p:blipFill>
          <a:blip r:embed="rId12"/>
          <a:stretch>
            <a:fillRect/>
          </a:stretch>
        </p:blipFill>
        <p:spPr>
          <a:xfrm>
            <a:off x="8057989" y="2569464"/>
            <a:ext cx="1082715" cy="1117009"/>
          </a:xfrm>
          <a:prstGeom prst="rect">
            <a:avLst/>
          </a:prstGeom>
        </p:spPr>
      </p:pic>
    </p:spTree>
    <p:extLst>
      <p:ext uri="{BB962C8B-B14F-4D97-AF65-F5344CB8AC3E}">
        <p14:creationId xmlns:p14="http://schemas.microsoft.com/office/powerpoint/2010/main" val="1263032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WHAT</a:t>
            </a:r>
          </a:p>
        </p:txBody>
      </p:sp>
      <p:sp>
        <p:nvSpPr>
          <p:cNvPr id="7" name="TextBox 6">
            <a:extLst>
              <a:ext uri="{FF2B5EF4-FFF2-40B4-BE49-F238E27FC236}">
                <a16:creationId xmlns:a16="http://schemas.microsoft.com/office/drawing/2014/main" id="{7BFF36BA-2F34-4541-BBF7-445E2E764827}"/>
              </a:ext>
            </a:extLst>
          </p:cNvPr>
          <p:cNvSpPr txBox="1"/>
          <p:nvPr/>
        </p:nvSpPr>
        <p:spPr>
          <a:xfrm>
            <a:off x="2699569" y="1108826"/>
            <a:ext cx="6792862" cy="415819"/>
          </a:xfrm>
          <a:prstGeom prst="rect">
            <a:avLst/>
          </a:prstGeom>
          <a:solidFill>
            <a:schemeClr val="accent5">
              <a:lumMod val="50000"/>
            </a:schemeClr>
          </a:solidFill>
        </p:spPr>
        <p:txBody>
          <a:bodyPr wrap="square" rtlCol="0">
            <a:spAutoFit/>
          </a:bodyPr>
          <a:lstStyle/>
          <a:p>
            <a:pPr algn="ctr">
              <a:lnSpc>
                <a:spcPct val="150000"/>
              </a:lnSpc>
            </a:pPr>
            <a:r>
              <a:rPr lang="en-US" sz="1600" b="1" spc="300" dirty="0">
                <a:solidFill>
                  <a:schemeClr val="bg1">
                    <a:lumMod val="95000"/>
                  </a:schemeClr>
                </a:solidFill>
              </a:rPr>
              <a:t>SOFTWARES AND PACKAGES USED IN PROJECT</a:t>
            </a:r>
          </a:p>
        </p:txBody>
      </p:sp>
      <p:sp>
        <p:nvSpPr>
          <p:cNvPr id="2" name="TextBox 1">
            <a:extLst>
              <a:ext uri="{FF2B5EF4-FFF2-40B4-BE49-F238E27FC236}">
                <a16:creationId xmlns:a16="http://schemas.microsoft.com/office/drawing/2014/main" id="{D193E744-22BD-4C30-9E55-88DEDAFA0566}"/>
              </a:ext>
            </a:extLst>
          </p:cNvPr>
          <p:cNvSpPr txBox="1"/>
          <p:nvPr/>
        </p:nvSpPr>
        <p:spPr>
          <a:xfrm>
            <a:off x="1541161" y="2037396"/>
            <a:ext cx="3872204"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err="1"/>
              <a:t>Protobuf</a:t>
            </a:r>
            <a:r>
              <a:rPr lang="en-US" dirty="0"/>
              <a:t> – 3.19</a:t>
            </a:r>
          </a:p>
          <a:p>
            <a:pPr algn="ctr"/>
            <a:endParaRPr lang="en-US" dirty="0"/>
          </a:p>
          <a:p>
            <a:pPr algn="ctr"/>
            <a:endParaRPr lang="en-US" dirty="0"/>
          </a:p>
          <a:p>
            <a:pPr algn="ctr"/>
            <a:endParaRPr lang="en-US" dirty="0"/>
          </a:p>
          <a:p>
            <a:pPr algn="ctr"/>
            <a:endParaRPr lang="en-US" dirty="0"/>
          </a:p>
          <a:p>
            <a:endParaRPr lang="en-US" dirty="0"/>
          </a:p>
          <a:p>
            <a:endParaRPr lang="en-US" sz="1600" b="0" i="0" dirty="0">
              <a:solidFill>
                <a:srgbClr val="333333"/>
              </a:solidFill>
              <a:effectLst/>
            </a:endParaRPr>
          </a:p>
          <a:p>
            <a:pPr algn="just"/>
            <a:r>
              <a:rPr lang="en-US" sz="1600" b="0" i="0" dirty="0">
                <a:solidFill>
                  <a:srgbClr val="202124"/>
                </a:solidFill>
                <a:effectLst/>
              </a:rPr>
              <a:t>Protocol buffers are Google's language-neutral, platform-neutral, extensible mechanism for serializing structured data – think XML, but smaller, faster, and simpler. You define how you want your data to be structured once, then you can use special generated source code to easily write and read your structured data to and from a variety of data streams and using a variety of languages.</a:t>
            </a:r>
            <a:endParaRPr lang="en-US" sz="1600" dirty="0">
              <a:solidFill>
                <a:schemeClr val="tx1">
                  <a:lumMod val="95000"/>
                  <a:lumOff val="5000"/>
                </a:schemeClr>
              </a:solidFill>
            </a:endParaRPr>
          </a:p>
        </p:txBody>
      </p:sp>
      <p:sp>
        <p:nvSpPr>
          <p:cNvPr id="11" name="TextBox 10">
            <a:extLst>
              <a:ext uri="{FF2B5EF4-FFF2-40B4-BE49-F238E27FC236}">
                <a16:creationId xmlns:a16="http://schemas.microsoft.com/office/drawing/2014/main" id="{39689BE6-CF3A-4535-B332-D28718331339}"/>
              </a:ext>
            </a:extLst>
          </p:cNvPr>
          <p:cNvSpPr txBox="1"/>
          <p:nvPr/>
        </p:nvSpPr>
        <p:spPr>
          <a:xfrm>
            <a:off x="6659194" y="2037396"/>
            <a:ext cx="3872205"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a:t>COCO API</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sz="1600" b="0" i="0" dirty="0">
              <a:solidFill>
                <a:schemeClr val="tx1">
                  <a:lumMod val="95000"/>
                  <a:lumOff val="5000"/>
                </a:schemeClr>
              </a:solidFill>
              <a:effectLst/>
            </a:endParaRPr>
          </a:p>
          <a:p>
            <a:pPr algn="just"/>
            <a:r>
              <a:rPr lang="en-US" sz="1600" b="0" i="0" dirty="0">
                <a:solidFill>
                  <a:srgbClr val="202124"/>
                </a:solidFill>
                <a:effectLst/>
              </a:rPr>
              <a:t>COCO stands for Common Objects in Context, as the image dataset was created with the goal of advancing </a:t>
            </a:r>
            <a:r>
              <a:rPr lang="en-US" sz="1600" b="0" i="0" u="none" strike="noStrike" dirty="0">
                <a:effectLst/>
                <a:hlinkClick r:id="rId11"/>
              </a:rPr>
              <a:t>image recognition</a:t>
            </a:r>
            <a:r>
              <a:rPr lang="en-US" sz="1600" b="0" i="0" dirty="0">
                <a:solidFill>
                  <a:srgbClr val="202124"/>
                </a:solidFill>
                <a:effectLst/>
              </a:rPr>
              <a:t>. The COCO dataset contains challenging, high-quality visual datasets for computer vision, mostly state-of-the-art neural networks.</a:t>
            </a:r>
          </a:p>
          <a:p>
            <a:pPr algn="just"/>
            <a:endParaRPr lang="en-US" sz="1600" dirty="0">
              <a:solidFill>
                <a:schemeClr val="tx1">
                  <a:lumMod val="95000"/>
                  <a:lumOff val="5000"/>
                </a:schemeClr>
              </a:solidFill>
            </a:endParaRPr>
          </a:p>
          <a:p>
            <a:pPr algn="ctr"/>
            <a:endParaRPr lang="en-US" sz="1600" dirty="0">
              <a:solidFill>
                <a:schemeClr val="tx1">
                  <a:lumMod val="95000"/>
                  <a:lumOff val="5000"/>
                </a:schemeClr>
              </a:solidFill>
            </a:endParaRPr>
          </a:p>
        </p:txBody>
      </p:sp>
      <p:pic>
        <p:nvPicPr>
          <p:cNvPr id="8" name="Picture 7" descr="Logo, company name&#10;&#10;Description automatically generated">
            <a:extLst>
              <a:ext uri="{FF2B5EF4-FFF2-40B4-BE49-F238E27FC236}">
                <a16:creationId xmlns:a16="http://schemas.microsoft.com/office/drawing/2014/main" id="{F93A898B-E56C-41DE-A73F-77416CFFC7CA}"/>
              </a:ext>
            </a:extLst>
          </p:cNvPr>
          <p:cNvPicPr>
            <a:picLocks noChangeAspect="1"/>
          </p:cNvPicPr>
          <p:nvPr/>
        </p:nvPicPr>
        <p:blipFill>
          <a:blip r:embed="rId12"/>
          <a:stretch>
            <a:fillRect/>
          </a:stretch>
        </p:blipFill>
        <p:spPr>
          <a:xfrm>
            <a:off x="2214797" y="2604643"/>
            <a:ext cx="2525154" cy="946376"/>
          </a:xfrm>
          <a:prstGeom prst="rect">
            <a:avLst/>
          </a:prstGeom>
        </p:spPr>
      </p:pic>
      <p:pic>
        <p:nvPicPr>
          <p:cNvPr id="15" name="Picture 14" descr="Graphical user interface&#10;&#10;Description automatically generated with low confidence">
            <a:extLst>
              <a:ext uri="{FF2B5EF4-FFF2-40B4-BE49-F238E27FC236}">
                <a16:creationId xmlns:a16="http://schemas.microsoft.com/office/drawing/2014/main" id="{146DE0BF-98B7-4983-877B-F5368158CDA9}"/>
              </a:ext>
            </a:extLst>
          </p:cNvPr>
          <p:cNvPicPr>
            <a:picLocks noChangeAspect="1"/>
          </p:cNvPicPr>
          <p:nvPr/>
        </p:nvPicPr>
        <p:blipFill>
          <a:blip r:embed="rId13"/>
          <a:stretch>
            <a:fillRect/>
          </a:stretch>
        </p:blipFill>
        <p:spPr>
          <a:xfrm>
            <a:off x="7030940" y="2604643"/>
            <a:ext cx="3128712" cy="947928"/>
          </a:xfrm>
          <a:prstGeom prst="rect">
            <a:avLst/>
          </a:prstGeom>
        </p:spPr>
      </p:pic>
    </p:spTree>
    <p:extLst>
      <p:ext uri="{BB962C8B-B14F-4D97-AF65-F5344CB8AC3E}">
        <p14:creationId xmlns:p14="http://schemas.microsoft.com/office/powerpoint/2010/main" val="3665349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219A53-983C-4CAC-81BB-5FADEB962F35}"/>
              </a:ext>
            </a:extLst>
          </p:cNvPr>
          <p:cNvSpPr>
            <a:spLocks noGrp="1"/>
          </p:cNvSpPr>
          <p:nvPr>
            <p:ph type="title"/>
          </p:nvPr>
        </p:nvSpPr>
        <p:spPr>
          <a:xfrm>
            <a:off x="457199" y="2569464"/>
            <a:ext cx="3619501" cy="1179576"/>
          </a:xfrm>
        </p:spPr>
        <p:txBody>
          <a:bodyPr>
            <a:normAutofit/>
          </a:bodyPr>
          <a:lstStyle/>
          <a:p>
            <a:r>
              <a:rPr lang="en-US" dirty="0"/>
              <a:t>BALANCING </a:t>
            </a:r>
            <a:br>
              <a:rPr lang="en-US" dirty="0"/>
            </a:br>
            <a:r>
              <a:rPr lang="en-US" dirty="0"/>
              <a:t>ACT</a:t>
            </a:r>
          </a:p>
        </p:txBody>
      </p:sp>
      <p:pic>
        <p:nvPicPr>
          <p:cNvPr id="16" name="Picture Placeholder 15" descr="Color swatch burnished lilac">
            <a:extLst>
              <a:ext uri="{FF2B5EF4-FFF2-40B4-BE49-F238E27FC236}">
                <a16:creationId xmlns:a16="http://schemas.microsoft.com/office/drawing/2014/main" id="{06C418C8-E4DE-443D-B15E-21726F9C39D2}"/>
              </a:ext>
            </a:extLst>
          </p:cNvPr>
          <p:cNvPicPr>
            <a:picLocks noGrp="1" noChangeAspect="1"/>
          </p:cNvPicPr>
          <p:nvPr>
            <p:ph type="pic" sz="quarter" idx="13"/>
          </p:nvPr>
        </p:nvPicPr>
        <p:blipFill rotWithShape="1">
          <a:blip r:embed="rId2"/>
          <a:srcRect l="105" r="105"/>
          <a:stretch/>
        </p:blipFill>
        <p:spPr>
          <a:xfrm>
            <a:off x="4279900" y="1463675"/>
            <a:ext cx="1498600" cy="2193925"/>
          </a:xfrm>
        </p:spPr>
      </p:pic>
      <p:pic>
        <p:nvPicPr>
          <p:cNvPr id="19" name="Picture Placeholder 18" descr="Color swatch lotus">
            <a:extLst>
              <a:ext uri="{FF2B5EF4-FFF2-40B4-BE49-F238E27FC236}">
                <a16:creationId xmlns:a16="http://schemas.microsoft.com/office/drawing/2014/main" id="{FC598C8E-741E-4163-8963-6732DA270C8E}"/>
              </a:ext>
            </a:extLst>
          </p:cNvPr>
          <p:cNvPicPr>
            <a:picLocks noGrp="1" noChangeAspect="1"/>
          </p:cNvPicPr>
          <p:nvPr>
            <p:ph type="pic" sz="quarter" idx="14"/>
          </p:nvPr>
        </p:nvPicPr>
        <p:blipFill rotWithShape="1">
          <a:blip r:embed="rId3"/>
          <a:srcRect l="105" r="105"/>
          <a:stretch/>
        </p:blipFill>
        <p:spPr>
          <a:xfrm>
            <a:off x="6227064" y="1463040"/>
            <a:ext cx="1499616" cy="2194560"/>
          </a:xfrm>
        </p:spPr>
      </p:pic>
      <p:pic>
        <p:nvPicPr>
          <p:cNvPr id="21" name="Picture Placeholder 20" descr="Color swatch muted clay">
            <a:extLst>
              <a:ext uri="{FF2B5EF4-FFF2-40B4-BE49-F238E27FC236}">
                <a16:creationId xmlns:a16="http://schemas.microsoft.com/office/drawing/2014/main" id="{0ADDB0E7-631D-426A-9C78-9809C437D027}"/>
              </a:ext>
            </a:extLst>
          </p:cNvPr>
          <p:cNvPicPr>
            <a:picLocks noGrp="1" noChangeAspect="1"/>
          </p:cNvPicPr>
          <p:nvPr>
            <p:ph type="pic" sz="quarter" idx="15"/>
          </p:nvPr>
        </p:nvPicPr>
        <p:blipFill rotWithShape="1">
          <a:blip r:embed="rId4"/>
          <a:srcRect l="52" r="52"/>
          <a:stretch/>
        </p:blipFill>
        <p:spPr>
          <a:xfrm>
            <a:off x="8174736" y="1463040"/>
            <a:ext cx="1499616" cy="2194560"/>
          </a:xfrm>
        </p:spPr>
      </p:pic>
      <p:pic>
        <p:nvPicPr>
          <p:cNvPr id="23" name="Picture Placeholder 22" descr="Color swatch dried moss">
            <a:extLst>
              <a:ext uri="{FF2B5EF4-FFF2-40B4-BE49-F238E27FC236}">
                <a16:creationId xmlns:a16="http://schemas.microsoft.com/office/drawing/2014/main" id="{18BD0AE2-C2A1-48BC-A9AA-091D1B136ECD}"/>
              </a:ext>
            </a:extLst>
          </p:cNvPr>
          <p:cNvPicPr>
            <a:picLocks noGrp="1" noChangeAspect="1"/>
          </p:cNvPicPr>
          <p:nvPr>
            <p:ph type="pic" sz="quarter" idx="16"/>
          </p:nvPr>
        </p:nvPicPr>
        <p:blipFill rotWithShape="1">
          <a:blip r:embed="rId5"/>
          <a:srcRect l="257" r="257"/>
          <a:stretch/>
        </p:blipFill>
        <p:spPr>
          <a:xfrm>
            <a:off x="10122408" y="1463040"/>
            <a:ext cx="1499616" cy="2194560"/>
          </a:xfrm>
        </p:spPr>
      </p:pic>
      <p:pic>
        <p:nvPicPr>
          <p:cNvPr id="25" name="Picture Placeholder 24" descr="Color swatch very peri">
            <a:extLst>
              <a:ext uri="{FF2B5EF4-FFF2-40B4-BE49-F238E27FC236}">
                <a16:creationId xmlns:a16="http://schemas.microsoft.com/office/drawing/2014/main" id="{ECA4A7D6-54B1-4F53-A806-BFCE96203101}"/>
              </a:ext>
            </a:extLst>
          </p:cNvPr>
          <p:cNvPicPr>
            <a:picLocks noGrp="1" noChangeAspect="1"/>
          </p:cNvPicPr>
          <p:nvPr>
            <p:ph type="pic" sz="quarter" idx="17"/>
          </p:nvPr>
        </p:nvPicPr>
        <p:blipFill rotWithShape="1">
          <a:blip r:embed="rId6"/>
          <a:srcRect l="105" r="105"/>
          <a:stretch/>
        </p:blipFill>
        <p:spPr>
          <a:xfrm>
            <a:off x="4279392" y="4087368"/>
            <a:ext cx="1499616" cy="2194560"/>
          </a:xfrm>
        </p:spPr>
      </p:pic>
      <p:pic>
        <p:nvPicPr>
          <p:cNvPr id="27" name="Picture Placeholder 26" descr="Color swatch granite green">
            <a:extLst>
              <a:ext uri="{FF2B5EF4-FFF2-40B4-BE49-F238E27FC236}">
                <a16:creationId xmlns:a16="http://schemas.microsoft.com/office/drawing/2014/main" id="{B032D337-92A4-4062-B569-4A8E78D2DD76}"/>
              </a:ext>
            </a:extLst>
          </p:cNvPr>
          <p:cNvPicPr>
            <a:picLocks noGrp="1" noChangeAspect="1"/>
          </p:cNvPicPr>
          <p:nvPr>
            <p:ph type="pic" sz="quarter" idx="18"/>
          </p:nvPr>
        </p:nvPicPr>
        <p:blipFill rotWithShape="1">
          <a:blip r:embed="rId7"/>
          <a:srcRect l="105" r="105"/>
          <a:stretch/>
        </p:blipFill>
        <p:spPr>
          <a:xfrm>
            <a:off x="6227064" y="4087368"/>
            <a:ext cx="1499616" cy="2194560"/>
          </a:xfrm>
        </p:spPr>
      </p:pic>
      <p:pic>
        <p:nvPicPr>
          <p:cNvPr id="30" name="Picture Placeholder 29" descr="Color swatch hawthorn rose">
            <a:extLst>
              <a:ext uri="{FF2B5EF4-FFF2-40B4-BE49-F238E27FC236}">
                <a16:creationId xmlns:a16="http://schemas.microsoft.com/office/drawing/2014/main" id="{52B762D2-C8CC-477D-87FA-F34749DA105A}"/>
              </a:ext>
            </a:extLst>
          </p:cNvPr>
          <p:cNvPicPr>
            <a:picLocks noGrp="1" noChangeAspect="1"/>
          </p:cNvPicPr>
          <p:nvPr>
            <p:ph type="pic" sz="quarter" idx="19"/>
          </p:nvPr>
        </p:nvPicPr>
        <p:blipFill rotWithShape="1">
          <a:blip r:embed="rId8"/>
          <a:srcRect l="257" r="257"/>
          <a:stretch/>
        </p:blipFill>
        <p:spPr>
          <a:xfrm>
            <a:off x="8174736" y="4087368"/>
            <a:ext cx="1499616" cy="2194560"/>
          </a:xfrm>
        </p:spPr>
      </p:pic>
      <p:pic>
        <p:nvPicPr>
          <p:cNvPr id="32" name="Picture Placeholder 31" descr="Color swatch elderberry">
            <a:extLst>
              <a:ext uri="{FF2B5EF4-FFF2-40B4-BE49-F238E27FC236}">
                <a16:creationId xmlns:a16="http://schemas.microsoft.com/office/drawing/2014/main" id="{4C52D5C4-B717-4DE1-ABCD-BC8CF65800E1}"/>
              </a:ext>
            </a:extLst>
          </p:cNvPr>
          <p:cNvPicPr>
            <a:picLocks noGrp="1" noChangeAspect="1"/>
          </p:cNvPicPr>
          <p:nvPr>
            <p:ph type="pic" sz="quarter" idx="20"/>
          </p:nvPr>
        </p:nvPicPr>
        <p:blipFill rotWithShape="1">
          <a:blip r:embed="rId9"/>
          <a:srcRect l="52" r="52"/>
          <a:stretch/>
        </p:blipFill>
        <p:spPr>
          <a:xfrm>
            <a:off x="10122408" y="4087368"/>
            <a:ext cx="1499616" cy="2194560"/>
          </a:xfrm>
        </p:spPr>
      </p:pic>
      <p:pic>
        <p:nvPicPr>
          <p:cNvPr id="3" name="Picture 2" descr="Background pattern&#10;&#10;Description automatically generated">
            <a:extLst>
              <a:ext uri="{FF2B5EF4-FFF2-40B4-BE49-F238E27FC236}">
                <a16:creationId xmlns:a16="http://schemas.microsoft.com/office/drawing/2014/main" id="{3687FA29-3FA3-484D-A0BC-4A5596DB7954}"/>
              </a:ext>
            </a:extLst>
          </p:cNvPr>
          <p:cNvPicPr>
            <a:picLocks noChangeAspect="1"/>
          </p:cNvPicPr>
          <p:nvPr/>
        </p:nvPicPr>
        <p:blipFill>
          <a:blip r:embed="rId10"/>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7E39D33E-BCF7-4A63-B57C-70E1404F282F}"/>
              </a:ext>
            </a:extLst>
          </p:cNvPr>
          <p:cNvSpPr txBox="1"/>
          <p:nvPr/>
        </p:nvSpPr>
        <p:spPr>
          <a:xfrm>
            <a:off x="111967" y="290716"/>
            <a:ext cx="11971176" cy="584775"/>
          </a:xfrm>
          <a:prstGeom prst="rect">
            <a:avLst/>
          </a:prstGeom>
          <a:solidFill>
            <a:schemeClr val="accent5">
              <a:lumMod val="60000"/>
              <a:lumOff val="40000"/>
            </a:schemeClr>
          </a:solidFill>
        </p:spPr>
        <p:txBody>
          <a:bodyPr wrap="square" rtlCol="0">
            <a:spAutoFit/>
          </a:bodyPr>
          <a:lstStyle/>
          <a:p>
            <a:pPr algn="ctr"/>
            <a:r>
              <a:rPr lang="en-US" sz="3200" b="1" dirty="0">
                <a:solidFill>
                  <a:schemeClr val="accent5">
                    <a:lumMod val="50000"/>
                  </a:schemeClr>
                </a:solidFill>
              </a:rPr>
              <a:t>WHAT</a:t>
            </a:r>
          </a:p>
        </p:txBody>
      </p:sp>
      <p:sp>
        <p:nvSpPr>
          <p:cNvPr id="7" name="TextBox 6">
            <a:extLst>
              <a:ext uri="{FF2B5EF4-FFF2-40B4-BE49-F238E27FC236}">
                <a16:creationId xmlns:a16="http://schemas.microsoft.com/office/drawing/2014/main" id="{7BFF36BA-2F34-4541-BBF7-445E2E764827}"/>
              </a:ext>
            </a:extLst>
          </p:cNvPr>
          <p:cNvSpPr txBox="1"/>
          <p:nvPr/>
        </p:nvSpPr>
        <p:spPr>
          <a:xfrm>
            <a:off x="2699569" y="1108826"/>
            <a:ext cx="6792862" cy="415819"/>
          </a:xfrm>
          <a:prstGeom prst="rect">
            <a:avLst/>
          </a:prstGeom>
          <a:solidFill>
            <a:schemeClr val="accent5">
              <a:lumMod val="50000"/>
            </a:schemeClr>
          </a:solidFill>
        </p:spPr>
        <p:txBody>
          <a:bodyPr wrap="square" rtlCol="0">
            <a:spAutoFit/>
          </a:bodyPr>
          <a:lstStyle/>
          <a:p>
            <a:pPr algn="ctr">
              <a:lnSpc>
                <a:spcPct val="150000"/>
              </a:lnSpc>
            </a:pPr>
            <a:r>
              <a:rPr lang="en-US" sz="1600" b="1" spc="300" dirty="0">
                <a:solidFill>
                  <a:schemeClr val="bg1">
                    <a:lumMod val="95000"/>
                  </a:schemeClr>
                </a:solidFill>
              </a:rPr>
              <a:t>SOFTWARES AND PACKAGES USED IN PROJECT</a:t>
            </a:r>
          </a:p>
        </p:txBody>
      </p:sp>
      <p:sp>
        <p:nvSpPr>
          <p:cNvPr id="2" name="TextBox 1">
            <a:extLst>
              <a:ext uri="{FF2B5EF4-FFF2-40B4-BE49-F238E27FC236}">
                <a16:creationId xmlns:a16="http://schemas.microsoft.com/office/drawing/2014/main" id="{D193E744-22BD-4C30-9E55-88DEDAFA0566}"/>
              </a:ext>
            </a:extLst>
          </p:cNvPr>
          <p:cNvSpPr txBox="1"/>
          <p:nvPr/>
        </p:nvSpPr>
        <p:spPr>
          <a:xfrm>
            <a:off x="1541161" y="2037396"/>
            <a:ext cx="3872204" cy="4431983"/>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a:t>OpenCV</a:t>
            </a:r>
          </a:p>
          <a:p>
            <a:pPr algn="ctr"/>
            <a:endParaRPr lang="en-US" dirty="0"/>
          </a:p>
          <a:p>
            <a:pPr algn="ctr"/>
            <a:endParaRPr lang="en-US" dirty="0"/>
          </a:p>
          <a:p>
            <a:pPr algn="ctr"/>
            <a:endParaRPr lang="en-US" dirty="0"/>
          </a:p>
          <a:p>
            <a:pPr algn="ctr"/>
            <a:endParaRPr lang="en-US" dirty="0"/>
          </a:p>
          <a:p>
            <a:endParaRPr lang="en-US" sz="1600" b="0" i="0" dirty="0">
              <a:solidFill>
                <a:srgbClr val="333333"/>
              </a:solidFill>
              <a:effectLst/>
            </a:endParaRPr>
          </a:p>
          <a:p>
            <a:pPr algn="just"/>
            <a:r>
              <a:rPr lang="en-US" sz="1600" b="0" i="0" dirty="0">
                <a:solidFill>
                  <a:srgbClr val="000000"/>
                </a:solidFill>
                <a:effectLst/>
              </a:rPr>
              <a:t>OpenCV (Open Source Computer Vision Library) is an open source computer vision and machine learning software library. OpenCV was built to provide a common infrastructure for computer vision applications and to accelerate the use of machine perception in the commercial products. Being a BSD-licensed product, OpenCV makes it easy for businesses to utilize and modify the code.</a:t>
            </a:r>
            <a:endParaRPr lang="en-US" sz="1600" dirty="0">
              <a:solidFill>
                <a:schemeClr val="tx1">
                  <a:lumMod val="95000"/>
                  <a:lumOff val="5000"/>
                </a:schemeClr>
              </a:solidFill>
            </a:endParaRPr>
          </a:p>
        </p:txBody>
      </p:sp>
      <p:sp>
        <p:nvSpPr>
          <p:cNvPr id="11" name="TextBox 10">
            <a:extLst>
              <a:ext uri="{FF2B5EF4-FFF2-40B4-BE49-F238E27FC236}">
                <a16:creationId xmlns:a16="http://schemas.microsoft.com/office/drawing/2014/main" id="{39689BE6-CF3A-4535-B332-D28718331339}"/>
              </a:ext>
            </a:extLst>
          </p:cNvPr>
          <p:cNvSpPr txBox="1"/>
          <p:nvPr/>
        </p:nvSpPr>
        <p:spPr>
          <a:xfrm>
            <a:off x="6659194" y="2037396"/>
            <a:ext cx="3872205" cy="4462760"/>
          </a:xfrm>
          <a:prstGeom prst="rect">
            <a:avLst/>
          </a:prstGeom>
          <a:solidFill>
            <a:schemeClr val="accent5">
              <a:lumMod val="60000"/>
              <a:lumOff val="40000"/>
            </a:schemeClr>
          </a:solidFill>
          <a:effectLst>
            <a:outerShdw blurRad="63500" sx="102000" sy="102000" algn="ctr" rotWithShape="0">
              <a:prstClr val="black">
                <a:alpha val="40000"/>
              </a:prstClr>
            </a:outerShdw>
          </a:effectLst>
        </p:spPr>
        <p:txBody>
          <a:bodyPr wrap="square" rtlCol="0">
            <a:spAutoFit/>
          </a:bodyPr>
          <a:lstStyle/>
          <a:p>
            <a:pPr algn="ctr"/>
            <a:r>
              <a:rPr lang="en-US" dirty="0" err="1"/>
              <a:t>Numpy</a:t>
            </a: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just"/>
            <a:r>
              <a:rPr lang="en-US" sz="1600" b="0" i="0" dirty="0">
                <a:solidFill>
                  <a:srgbClr val="333333"/>
                </a:solidFill>
                <a:effectLst/>
              </a:rPr>
              <a:t>NumPy is the fundamental package for scientific computing in Python. It is a Python library that provides a multidimensional array object, various derived objects (such as masked arrays and matrices), fast operations on arrays, including mathematical, logical, shape manipulation, sorting, selecting, basic linear algebra, and much more.</a:t>
            </a:r>
          </a:p>
          <a:p>
            <a:pPr algn="just"/>
            <a:endParaRPr lang="en-US" sz="1600" dirty="0">
              <a:solidFill>
                <a:schemeClr val="tx1">
                  <a:lumMod val="95000"/>
                  <a:lumOff val="5000"/>
                </a:schemeClr>
              </a:solidFill>
            </a:endParaRPr>
          </a:p>
          <a:p>
            <a:pPr algn="just"/>
            <a:endParaRPr lang="en-US" sz="1600" dirty="0">
              <a:solidFill>
                <a:schemeClr val="tx1">
                  <a:lumMod val="95000"/>
                  <a:lumOff val="5000"/>
                </a:schemeClr>
              </a:solidFill>
            </a:endParaRPr>
          </a:p>
        </p:txBody>
      </p:sp>
      <p:pic>
        <p:nvPicPr>
          <p:cNvPr id="9" name="Picture 8" descr="Icon&#10;&#10;Description automatically generated">
            <a:extLst>
              <a:ext uri="{FF2B5EF4-FFF2-40B4-BE49-F238E27FC236}">
                <a16:creationId xmlns:a16="http://schemas.microsoft.com/office/drawing/2014/main" id="{4708CB55-30A5-427F-9922-39ADFFCC66CB}"/>
              </a:ext>
            </a:extLst>
          </p:cNvPr>
          <p:cNvPicPr>
            <a:picLocks noChangeAspect="1"/>
          </p:cNvPicPr>
          <p:nvPr/>
        </p:nvPicPr>
        <p:blipFill>
          <a:blip r:embed="rId11"/>
          <a:stretch>
            <a:fillRect/>
          </a:stretch>
        </p:blipFill>
        <p:spPr>
          <a:xfrm>
            <a:off x="3034071" y="2478024"/>
            <a:ext cx="892233" cy="1099260"/>
          </a:xfrm>
          <a:prstGeom prst="rect">
            <a:avLst/>
          </a:prstGeom>
        </p:spPr>
      </p:pic>
      <p:pic>
        <p:nvPicPr>
          <p:cNvPr id="12" name="Picture 11" descr="Logo&#10;&#10;Description automatically generated">
            <a:extLst>
              <a:ext uri="{FF2B5EF4-FFF2-40B4-BE49-F238E27FC236}">
                <a16:creationId xmlns:a16="http://schemas.microsoft.com/office/drawing/2014/main" id="{1205F9E6-54FE-4D34-9894-1D1D5256BBBC}"/>
              </a:ext>
            </a:extLst>
          </p:cNvPr>
          <p:cNvPicPr>
            <a:picLocks noChangeAspect="1"/>
          </p:cNvPicPr>
          <p:nvPr/>
        </p:nvPicPr>
        <p:blipFill>
          <a:blip r:embed="rId12"/>
          <a:stretch>
            <a:fillRect/>
          </a:stretch>
        </p:blipFill>
        <p:spPr>
          <a:xfrm>
            <a:off x="7557223" y="2569464"/>
            <a:ext cx="2076145" cy="934265"/>
          </a:xfrm>
          <a:prstGeom prst="rect">
            <a:avLst/>
          </a:prstGeom>
        </p:spPr>
      </p:pic>
    </p:spTree>
    <p:extLst>
      <p:ext uri="{BB962C8B-B14F-4D97-AF65-F5344CB8AC3E}">
        <p14:creationId xmlns:p14="http://schemas.microsoft.com/office/powerpoint/2010/main" val="1311191432"/>
      </p:ext>
    </p:extLst>
  </p:cSld>
  <p:clrMapOvr>
    <a:masterClrMapping/>
  </p:clrMapOvr>
</p:sld>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{8E4D5E8C-BECB-4C47-BC80-782596E09A6E}tf78479028_win32</Template>
  <TotalTime>782</TotalTime>
  <Words>1639</Words>
  <Application>Microsoft Office PowerPoint</Application>
  <PresentationFormat>Widescreen</PresentationFormat>
  <Paragraphs>227</Paragraphs>
  <Slides>19</Slides>
  <Notes>3</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19</vt:i4>
      </vt:variant>
    </vt:vector>
  </HeadingPairs>
  <TitlesOfParts>
    <vt:vector size="29" baseType="lpstr">
      <vt:lpstr>Arial</vt:lpstr>
      <vt:lpstr>Calibri</vt:lpstr>
      <vt:lpstr>Segoe UI</vt:lpstr>
      <vt:lpstr>Segoe UI (Body)</vt:lpstr>
      <vt:lpstr>Segoe UI Light</vt:lpstr>
      <vt:lpstr>Wingdings</vt:lpstr>
      <vt:lpstr>Balancing Act</vt:lpstr>
      <vt:lpstr>Wellspring</vt:lpstr>
      <vt:lpstr>Star of the show</vt:lpstr>
      <vt:lpstr>Amusements</vt:lpstr>
      <vt:lpstr>Hand Sign detection USING WEBCAM</vt:lpstr>
      <vt:lpstr>VERY PERI</vt:lpstr>
      <vt:lpstr>BALANCING  ACT</vt:lpstr>
      <vt:lpstr>BALANCING  ACT</vt:lpstr>
      <vt:lpstr>BALANCING  ACT</vt:lpstr>
      <vt:lpstr>BALANCING  ACT</vt:lpstr>
      <vt:lpstr>BALANCING  ACT</vt:lpstr>
      <vt:lpstr>BALANCING  ACT</vt:lpstr>
      <vt:lpstr>BALANCING  ACT</vt:lpstr>
      <vt:lpstr>BALANCING  ACT</vt:lpstr>
      <vt:lpstr>BALANCING  ACT</vt:lpstr>
      <vt:lpstr>BALANCING  ACT</vt:lpstr>
      <vt:lpstr>BALANCING  ACT</vt:lpstr>
      <vt:lpstr>BALANCING  ACT</vt:lpstr>
      <vt:lpstr>PowerPoint Presentation</vt:lpstr>
      <vt:lpstr>BALANCING  ACT</vt:lpstr>
      <vt:lpstr>BALANCING  ACT</vt:lpstr>
      <vt:lpstr>BALANCING  ACT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Sign detection USING WEBCAM</dc:title>
  <dc:creator>Mohd Faizan Ansari</dc:creator>
  <cp:lastModifiedBy>Mohammed Faisal Ansari</cp:lastModifiedBy>
  <cp:revision>32</cp:revision>
  <dcterms:created xsi:type="dcterms:W3CDTF">2022-01-13T06:11:45Z</dcterms:created>
  <dcterms:modified xsi:type="dcterms:W3CDTF">2022-05-23T06:40:49Z</dcterms:modified>
</cp:coreProperties>
</file>